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22" r:id="rId2"/>
    <p:sldId id="297" r:id="rId3"/>
    <p:sldId id="295" r:id="rId4"/>
    <p:sldId id="424" r:id="rId5"/>
    <p:sldId id="440" r:id="rId6"/>
    <p:sldId id="389" r:id="rId7"/>
    <p:sldId id="315" r:id="rId8"/>
    <p:sldId id="316" r:id="rId9"/>
    <p:sldId id="317" r:id="rId10"/>
    <p:sldId id="322" r:id="rId11"/>
    <p:sldId id="378" r:id="rId12"/>
    <p:sldId id="425" r:id="rId13"/>
    <p:sldId id="314" r:id="rId14"/>
    <p:sldId id="381" r:id="rId15"/>
    <p:sldId id="326" r:id="rId16"/>
    <p:sldId id="320" r:id="rId17"/>
    <p:sldId id="329" r:id="rId18"/>
    <p:sldId id="330" r:id="rId19"/>
    <p:sldId id="327" r:id="rId20"/>
    <p:sldId id="445" r:id="rId21"/>
    <p:sldId id="423" r:id="rId22"/>
    <p:sldId id="433" r:id="rId23"/>
    <p:sldId id="446" r:id="rId24"/>
    <p:sldId id="414" r:id="rId25"/>
    <p:sldId id="396" r:id="rId26"/>
    <p:sldId id="397" r:id="rId27"/>
    <p:sldId id="374" r:id="rId28"/>
    <p:sldId id="331" r:id="rId29"/>
    <p:sldId id="333" r:id="rId30"/>
    <p:sldId id="334" r:id="rId31"/>
    <p:sldId id="335" r:id="rId32"/>
    <p:sldId id="471" r:id="rId33"/>
    <p:sldId id="472" r:id="rId34"/>
    <p:sldId id="340" r:id="rId35"/>
    <p:sldId id="426" r:id="rId36"/>
    <p:sldId id="376" r:id="rId37"/>
    <p:sldId id="407" r:id="rId38"/>
    <p:sldId id="399" r:id="rId39"/>
    <p:sldId id="427" r:id="rId40"/>
    <p:sldId id="441" r:id="rId41"/>
    <p:sldId id="371" r:id="rId42"/>
    <p:sldId id="442" r:id="rId43"/>
    <p:sldId id="382" r:id="rId44"/>
    <p:sldId id="408" r:id="rId45"/>
    <p:sldId id="386" r:id="rId46"/>
    <p:sldId id="383" r:id="rId47"/>
    <p:sldId id="409" r:id="rId48"/>
    <p:sldId id="395" r:id="rId49"/>
    <p:sldId id="394" r:id="rId50"/>
    <p:sldId id="428" r:id="rId51"/>
    <p:sldId id="443" r:id="rId52"/>
    <p:sldId id="469" r:id="rId53"/>
    <p:sldId id="474" r:id="rId54"/>
    <p:sldId id="454" r:id="rId55"/>
    <p:sldId id="468" r:id="rId56"/>
    <p:sldId id="462" r:id="rId57"/>
    <p:sldId id="463" r:id="rId58"/>
    <p:sldId id="438" r:id="rId59"/>
    <p:sldId id="436" r:id="rId60"/>
    <p:sldId id="345" r:id="rId61"/>
    <p:sldId id="473" r:id="rId62"/>
    <p:sldId id="421" r:id="rId63"/>
    <p:sldId id="461" r:id="rId64"/>
    <p:sldId id="346" r:id="rId65"/>
    <p:sldId id="429" r:id="rId66"/>
    <p:sldId id="457" r:id="rId67"/>
    <p:sldId id="348" r:id="rId68"/>
    <p:sldId id="458" r:id="rId69"/>
    <p:sldId id="467" r:id="rId70"/>
    <p:sldId id="460" r:id="rId71"/>
    <p:sldId id="466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won Lee" initials="W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00C3F8"/>
    <a:srgbClr val="0432FF"/>
    <a:srgbClr val="76D6FF"/>
    <a:srgbClr val="0097CC"/>
    <a:srgbClr val="FBF000"/>
    <a:srgbClr val="FFCA21"/>
    <a:srgbClr val="FFFF25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3" autoAdjust="0"/>
    <p:restoredTop sz="94660"/>
  </p:normalViewPr>
  <p:slideViewPr>
    <p:cSldViewPr>
      <p:cViewPr>
        <p:scale>
          <a:sx n="122" d="100"/>
          <a:sy n="122" d="100"/>
        </p:scale>
        <p:origin x="2288" y="9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17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1AA6-411F-49CB-A8B1-B5613A925A7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DD84-A72D-453B-BF7D-2EA40A005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HDharmony" charset="-127"/>
                <a:ea typeface="HDharmony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159213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HDharmony" charset="-127"/>
                <a:ea typeface="HDharmony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1216"/>
            <a:ext cx="10515600" cy="5225134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32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lnSpc>
                <a:spcPct val="20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886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1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슬라이드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34702"/>
            <a:ext cx="10515600" cy="2852737"/>
          </a:xfrm>
        </p:spPr>
        <p:txBody>
          <a:bodyPr anchor="b">
            <a:normAutofit/>
          </a:bodyPr>
          <a:lstStyle>
            <a:lvl1pPr algn="ctr">
              <a:defRPr sz="6000"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562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15707"/>
          </a:xfrm>
        </p:spPr>
        <p:txBody>
          <a:bodyPr/>
          <a:lstStyle>
            <a:lvl1pPr>
              <a:defRPr sz="24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HDharmony" charset="-127"/>
                <a:ea typeface="HDharmony" charset="-127"/>
              </a:defRPr>
            </a:lvl2pPr>
            <a:lvl3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3pPr>
            <a:lvl4pPr>
              <a:lnSpc>
                <a:spcPct val="200000"/>
              </a:lnSpc>
              <a:defRPr b="0" i="0">
                <a:latin typeface="HDharmony" charset="-127"/>
                <a:ea typeface="HDharmony" charset="-127"/>
              </a:defRPr>
            </a:lvl4pPr>
            <a:lvl5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7921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7F6D7-8598-4805-83CA-3E0E6CE4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0962DB0-27AB-4FB5-A638-D879F217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9A41119-5FCC-4759-8D92-6074F98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D039885-46EA-44BB-BAE2-960BDA1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381BBBC5-EA6F-4013-9AB4-222BAD25E4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51038"/>
            <a:ext cx="3752850" cy="41576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401CAD62-BD6E-46B0-ADB4-20DE9A561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75" y="1951038"/>
            <a:ext cx="6537325" cy="4157662"/>
          </a:xfrm>
        </p:spPr>
        <p:txBody>
          <a:bodyPr/>
          <a:lstStyle>
            <a:lvl1pPr>
              <a:defRPr b="0" i="0">
                <a:latin typeface="HDharmony" charset="-127"/>
                <a:ea typeface="HDharmony" charset="-127"/>
              </a:defRPr>
            </a:lvl1pPr>
            <a:lvl2pPr>
              <a:defRPr b="0" i="0">
                <a:latin typeface="HDharmony" charset="-127"/>
                <a:ea typeface="HDharmony" charset="-127"/>
              </a:defRPr>
            </a:lvl2pPr>
            <a:lvl3pPr>
              <a:defRPr b="0" i="0">
                <a:latin typeface="HDharmony" charset="-127"/>
                <a:ea typeface="HDharmony" charset="-127"/>
              </a:defRPr>
            </a:lvl3pPr>
            <a:lvl4pPr>
              <a:defRPr b="0" i="0">
                <a:latin typeface="HDharmony" charset="-127"/>
                <a:ea typeface="HDharmony" charset="-127"/>
              </a:defRPr>
            </a:lvl4pPr>
            <a:lvl5pPr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2625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58E2-0348-48B0-8E93-E33F4693EE23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0CqoMwcqIbQ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0CqoMwcqIbQ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emf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0.png"/><Relationship Id="rId3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71.png"/><Relationship Id="rId5" Type="http://schemas.openxmlformats.org/officeDocument/2006/relationships/image" Target="../media/image6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4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FD87052-4017-41E7-888C-955829B2F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4E66D2-8C4C-4FBB-93D0-94AFC4EBD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강화학습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cs typeface="HDharmony" charset="-127"/>
              </a:rPr>
              <a:t>기초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부터</a:t>
            </a:r>
            <a:r>
              <a:rPr lang="ko-KR" altLang="en-US" sz="4800" dirty="0" smtClean="0">
                <a:solidFill>
                  <a:schemeClr val="bg1"/>
                </a:solidFill>
                <a:cs typeface="HDharmony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까지</a:t>
            </a:r>
            <a:endParaRPr lang="ko-KR" altLang="en-US" sz="4800" b="0" dirty="0">
              <a:solidFill>
                <a:srgbClr val="0097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CF32050-66B0-480C-AD9C-F12CF02D7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2016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이의령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행동심리학의 강화이론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스키너의 쥐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CD5AD6-78DE-4DB2-B008-0DE1B4D5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45" y="2260667"/>
            <a:ext cx="4549109" cy="297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7A595D3-E50D-4791-9B3B-A399568E25E4}"/>
              </a:ext>
            </a:extLst>
          </p:cNvPr>
          <p:cNvSpPr txBox="1"/>
          <p:nvPr/>
        </p:nvSpPr>
        <p:spPr>
          <a:xfrm>
            <a:off x="3791336" y="5730706"/>
            <a:ext cx="457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Dharmony" charset="-127"/>
                <a:ea typeface="HDharmony" charset="-127"/>
              </a:rPr>
              <a:t>보상을 받는 행동의 확률 증가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08884"/>
            <a:ext cx="904775" cy="82182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02DC9E8-F62E-4E58-A02A-D927D46C17EF}"/>
              </a:ext>
            </a:extLst>
          </p:cNvPr>
          <p:cNvSpPr/>
          <p:nvPr/>
        </p:nvSpPr>
        <p:spPr>
          <a:xfrm>
            <a:off x="3917482" y="5730706"/>
            <a:ext cx="539015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사례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벨 누르는 고양이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7A595D3-E50D-4791-9B3B-A399568E25E4}"/>
              </a:ext>
            </a:extLst>
          </p:cNvPr>
          <p:cNvSpPr txBox="1"/>
          <p:nvPr/>
        </p:nvSpPr>
        <p:spPr>
          <a:xfrm>
            <a:off x="3791336" y="5636115"/>
            <a:ext cx="46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Dharmony" charset="-127"/>
                <a:ea typeface="HDharmony" charset="-127"/>
              </a:rPr>
              <a:t>벨을 누르고 먹이를 획득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강화학습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02DC9E8-F62E-4E58-A02A-D927D46C17EF}"/>
              </a:ext>
            </a:extLst>
          </p:cNvPr>
          <p:cNvSpPr/>
          <p:nvPr/>
        </p:nvSpPr>
        <p:spPr>
          <a:xfrm>
            <a:off x="3735856" y="5643151"/>
            <a:ext cx="564366" cy="4616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8" y="1819081"/>
            <a:ext cx="6826393" cy="35007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97003"/>
            <a:ext cx="1550752" cy="73370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hlinkClick r:id="rId4"/>
          </p:cNvPr>
          <p:cNvSpPr/>
          <p:nvPr/>
        </p:nvSpPr>
        <p:spPr>
          <a:xfrm>
            <a:off x="3454892" y="6231418"/>
            <a:ext cx="597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https</a:t>
            </a:r>
            <a:r>
              <a:rPr lang="ko-KR" altLang="en-US" u="sng" dirty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://</a:t>
            </a:r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www.youtube.com/watch?v=0CqoMwcqIbQ</a:t>
            </a:r>
            <a:endParaRPr lang="ko-KR" altLang="en-US" u="sng" dirty="0">
              <a:solidFill>
                <a:srgbClr val="0097CC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 </a:t>
            </a:r>
            <a:r>
              <a:rPr lang="ko-KR" altLang="en-US" dirty="0" smtClean="0">
                <a:solidFill>
                  <a:srgbClr val="0096FF"/>
                </a:solidFill>
              </a:rPr>
              <a:t>기초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구성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핵심은 에이전트와 환경의 상호작용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 algn="ctr">
              <a:buNone/>
            </a:pP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에이전트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행동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67" y="1844824"/>
            <a:ext cx="5653598" cy="25666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3" b="15107"/>
          <a:stretch/>
        </p:blipFill>
        <p:spPr>
          <a:xfrm>
            <a:off x="1847528" y="4682343"/>
            <a:ext cx="8172276" cy="9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에이전트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상태를 관찰</a:t>
            </a:r>
            <a:r>
              <a:rPr lang="en-US" altLang="ko-KR" sz="4800" dirty="0">
                <a:sym typeface="Wingdings" panose="05000000000000000000" pitchFamily="2" charset="2"/>
              </a:rPr>
              <a:t>, </a:t>
            </a:r>
            <a:r>
              <a:rPr lang="ko-KR" altLang="en-US" sz="4800" dirty="0">
                <a:sym typeface="Wingdings" panose="05000000000000000000" pitchFamily="2" charset="2"/>
              </a:rPr>
              <a:t>행동을 선택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5D1D2B6-57C5-427E-B44D-5A8AFF1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25" y="2568031"/>
            <a:ext cx="4588650" cy="1972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CA57D23-A017-46F7-B13A-EE460DB19BAD}"/>
              </a:ext>
            </a:extLst>
          </p:cNvPr>
          <p:cNvSpPr/>
          <p:nvPr/>
        </p:nvSpPr>
        <p:spPr>
          <a:xfrm>
            <a:off x="2027722" y="5573157"/>
            <a:ext cx="870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an autonomous, goal-directed entity which observes and acts upon an environment -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위키피디아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012555"/>
            <a:ext cx="10515600" cy="957913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환경</a:t>
            </a:r>
            <a:r>
              <a:rPr lang="en-US" altLang="ko-KR" sz="4800" dirty="0">
                <a:solidFill>
                  <a:srgbClr val="00B0F0"/>
                </a:solidFill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에이전트를 제외한 </a:t>
            </a:r>
            <a:r>
              <a:rPr lang="ko-KR" altLang="en-US" sz="4800" dirty="0" smtClean="0">
                <a:sym typeface="Wingdings" panose="05000000000000000000" pitchFamily="2" charset="2"/>
              </a:rPr>
              <a:t>나머지</a:t>
            </a:r>
            <a:endParaRPr lang="ko-KR" altLang="en-US" sz="4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339404" y="2228048"/>
            <a:ext cx="100080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수학적으로 정의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 = MDP(Markov Decision Process)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모델링 한다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하지만 대부분 강화학습 문제에서 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MDP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를 다 알 수 없다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ko-KR" sz="28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59" y="4452981"/>
            <a:ext cx="8822779" cy="19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377C3-2F17-4B79-A7B9-DEC62A27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33" y="1718966"/>
            <a:ext cx="10515600" cy="3116985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무엇을 관찰</a:t>
            </a:r>
            <a:r>
              <a:rPr lang="en-US" altLang="ko-KR" sz="5400" dirty="0"/>
              <a:t>?</a:t>
            </a:r>
            <a:br>
              <a:rPr lang="en-US" altLang="ko-KR" sz="5400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(state), </a:t>
            </a:r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(reward)</a:t>
            </a:r>
            <a:r>
              <a:rPr lang="en-US" altLang="ko-KR" sz="4800" dirty="0"/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현재 상황을 나타내는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CA57D23-A017-46F7-B13A-EE460DB19BAD}"/>
              </a:ext>
            </a:extLst>
          </p:cNvPr>
          <p:cNvSpPr/>
          <p:nvPr/>
        </p:nvSpPr>
        <p:spPr>
          <a:xfrm>
            <a:off x="1429786" y="5661248"/>
            <a:ext cx="9319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에이전트가 탁구를 치려면 탁구공의 위치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속도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가속도와 같은 정보가 필요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0103C8-3684-4FE4-BC9D-70FA9355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60" y="2196303"/>
            <a:ext cx="5319780" cy="29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24744"/>
            <a:ext cx="11096798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행동의 좋고 나쁨을 알려주는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CA57D23-A017-46F7-B13A-EE460DB19BAD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보상은 에이전트가 달성하고자 하는 목표에 대한 정보를 담고 있다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251D54-DDFC-49B8-A7A0-250C36EC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55" y="2383218"/>
            <a:ext cx="7590755" cy="23490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F22E62-4454-4DE2-AA1D-6B42B2229923}"/>
              </a:ext>
            </a:extLst>
          </p:cNvPr>
          <p:cNvSpPr/>
          <p:nvPr/>
        </p:nvSpPr>
        <p:spPr>
          <a:xfrm>
            <a:off x="2035588" y="4732255"/>
            <a:ext cx="8468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https://www.intelnervana.com/demystifying-deep-reinforcement-learning/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4502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>
                <a:solidFill>
                  <a:prstClr val="black"/>
                </a:solidFill>
              </a:rPr>
              <a:t>1. </a:t>
            </a:r>
            <a:r>
              <a:rPr lang="ko-KR" altLang="en-US" sz="2800" dirty="0">
                <a:solidFill>
                  <a:prstClr val="black"/>
                </a:solidFill>
              </a:rPr>
              <a:t>에이전트가 환경에서 자신의 상태를 관찰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2. </a:t>
            </a:r>
            <a:r>
              <a:rPr lang="ko-KR" altLang="en-US" sz="2800" dirty="0">
                <a:solidFill>
                  <a:prstClr val="black"/>
                </a:solidFill>
              </a:rPr>
              <a:t>그 상태에서 </a:t>
            </a:r>
            <a:r>
              <a:rPr lang="ko-KR" altLang="en-US" sz="2800" dirty="0">
                <a:solidFill>
                  <a:srgbClr val="FF0000"/>
                </a:solidFill>
              </a:rPr>
              <a:t>어떠한 기준</a:t>
            </a:r>
            <a:r>
              <a:rPr lang="ko-KR" altLang="en-US" sz="2800" dirty="0">
                <a:solidFill>
                  <a:prstClr val="black"/>
                </a:solidFill>
              </a:rPr>
              <a:t>에 따라 행동을 선택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3. </a:t>
            </a:r>
            <a:r>
              <a:rPr lang="ko-KR" altLang="en-US" sz="2800" dirty="0">
                <a:solidFill>
                  <a:prstClr val="black"/>
                </a:solidFill>
              </a:rPr>
              <a:t>선택한 행동을 환경에서 실행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4. </a:t>
            </a:r>
            <a:r>
              <a:rPr lang="ko-KR" altLang="en-US" sz="2800" dirty="0">
                <a:solidFill>
                  <a:prstClr val="black"/>
                </a:solidFill>
              </a:rPr>
              <a:t>환경으로부터 다음 상태와 보상을 받음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srgbClr val="00B0F0"/>
                </a:solidFill>
              </a:rPr>
              <a:t>5. </a:t>
            </a:r>
            <a:r>
              <a:rPr lang="ko-KR" altLang="en-US" sz="2800" dirty="0">
                <a:solidFill>
                  <a:srgbClr val="00B0F0"/>
                </a:solidFill>
              </a:rPr>
              <a:t>보상을 통해 에이전트가 가진 정보를 수정함</a:t>
            </a:r>
          </a:p>
          <a:p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75" y="2568274"/>
            <a:ext cx="4349557" cy="197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04C4817-09D0-40EB-9280-8C4A59DA2716}"/>
                  </a:ext>
                </a:extLst>
              </p:cNvPr>
              <p:cNvSpPr txBox="1"/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C4817-09D0-40EB-9280-8C4A59DA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0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C3F936-797C-4417-8CC5-FE4EC11F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53" y="331081"/>
            <a:ext cx="10515600" cy="1042890"/>
          </a:xfrm>
        </p:spPr>
        <p:txBody>
          <a:bodyPr/>
          <a:lstStyle/>
          <a:p>
            <a:pPr algn="l"/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강사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ko-KR" altLang="en-US" sz="4800" dirty="0" smtClean="0">
                <a:latin typeface="HDharmony M" charset="-127"/>
                <a:ea typeface="HDharmony M" charset="-127"/>
                <a:cs typeface="HDharmony M" charset="-127"/>
              </a:rPr>
              <a:t>이의령 </a:t>
            </a:r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약력</a:t>
            </a:r>
            <a:endParaRPr lang="ko-KR" altLang="en-US" sz="40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8290DC-95F8-42BC-BABF-5E577980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52" y="1904322"/>
            <a:ext cx="6976015" cy="37502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파이썬과 케라스로 배우는 강화학습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저자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PYCON 2017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강화학습 기초 튜토리얼 강의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GDG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DEVFest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세션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한국인지과학협회 주최 카이스트 강화학습 기초 강의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소프트웨어 마에스트로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기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인증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삼성리서치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AI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입문 교육 강사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파트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10" y="1988840"/>
            <a:ext cx="3130331" cy="31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조건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제한점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에이전트가 충분한 </a:t>
            </a:r>
            <a:r>
              <a:rPr lang="en-US" altLang="ko-KR" sz="2800" dirty="0" smtClean="0"/>
              <a:t>Trial-Error-Learning</a:t>
            </a:r>
            <a:r>
              <a:rPr lang="ko-KR" altLang="en-US" sz="2800" dirty="0" smtClean="0"/>
              <a:t>을 하기 위한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시간과 비용이 요구된다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에피소드가 너무 긴 문제에 대해선 풀기 어렵다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>ex) </a:t>
            </a:r>
            <a:r>
              <a:rPr lang="en-US" altLang="ko-KR" sz="2800" dirty="0"/>
              <a:t>reward=“obtain a great Ph.D.”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3933056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MDP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(Markov Decision Process)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440" y="5899186"/>
            <a:ext cx="3240360" cy="526296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어느 대학생의 </a:t>
            </a:r>
            <a:r>
              <a:rPr lang="en-US" altLang="ko-KR" dirty="0" smtClean="0">
                <a:sym typeface="Wingdings" panose="05000000000000000000" pitchFamily="2" charset="2"/>
              </a:rPr>
              <a:t>MDP</a:t>
            </a:r>
            <a:r>
              <a:rPr lang="mr-IN" altLang="ko-KR" dirty="0" smtClean="0">
                <a:sym typeface="Wingdings" panose="05000000000000000000" pitchFamily="2" charset="2"/>
              </a:rPr>
              <a:t>…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18" y="1782672"/>
            <a:ext cx="5114782" cy="41044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Sequential Decision Making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에 대한 수학적 틀</a:t>
                </a:r>
                <a:endParaRPr lang="en-US" altLang="ko-KR" sz="2800" dirty="0" smtClean="0">
                  <a:solidFill>
                    <a:srgbClr val="FF9900"/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{State}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상태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A {Action}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행동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R {Reward} :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보상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{Transition probability}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상태변환확률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{Discount Factor}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감가율</a:t>
                </a:r>
                <a:endParaRPr lang="ko-KR" altLang="en-US" sz="3600" dirty="0">
                  <a:solidFill>
                    <a:srgbClr val="00B0F0"/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관찰 가능한 상태의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집합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Action: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할 수 있는 행동의 집합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/>
                </a:r>
                <a:b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</a:b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              𝑨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위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아래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좌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우 시간 𝑡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취한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</m:ctrlPr>
                      </m:sSubPr>
                      <m:e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𝑎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Transition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Probability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 : 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다음 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로 넘어 갈 확률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Reward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처음 상태부터 마지막 상태까지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</a:rPr>
                  <a:t>Discount Factor : </a:t>
                </a:r>
                <a:endParaRPr lang="ko-KR" altLang="en-US" sz="3200" dirty="0">
                  <a:effectLst/>
                  <a:latin typeface="HDharmony" charset="-127"/>
                  <a:ea typeface="HDharmony" charset="-127"/>
                </a:endParaRPr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  <a:blipFill rotWithShape="0">
                <a:blip r:embed="rId2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969971"/>
          </a:xfrm>
        </p:spPr>
        <p:txBody>
          <a:bodyPr anchor="t">
            <a:normAutofit/>
          </a:bodyPr>
          <a:lstStyle/>
          <a:p>
            <a:r>
              <a:rPr lang="ko-KR" altLang="en-US" sz="4800" dirty="0" smtClean="0">
                <a:solidFill>
                  <a:srgbClr val="00B0F0"/>
                </a:solidFill>
              </a:rPr>
              <a:t>그리드 월드</a:t>
            </a:r>
            <a:r>
              <a:rPr lang="en-US" altLang="ko-KR" sz="4800" dirty="0" smtClean="0"/>
              <a:t> </a:t>
            </a:r>
            <a:r>
              <a:rPr lang="en-US" altLang="ko-KR" sz="4800" dirty="0" smtClean="0">
                <a:sym typeface="Wingdings" panose="05000000000000000000" pitchFamily="2" charset="2"/>
              </a:rPr>
              <a:t> </a:t>
            </a:r>
            <a:r>
              <a:rPr lang="ko-KR" altLang="en-US" sz="4800" dirty="0" smtClean="0">
                <a:sym typeface="Wingdings" panose="05000000000000000000" pitchFamily="2" charset="2"/>
              </a:rPr>
              <a:t>간단한 강화학습 예제</a:t>
            </a:r>
            <a:r>
              <a:rPr lang="ko-KR" altLang="en-US" sz="4800" dirty="0" smtClean="0"/>
              <a:t> 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CA57D23-A017-46F7-B13A-EE460DB19BAD}"/>
              </a:ext>
            </a:extLst>
          </p:cNvPr>
          <p:cNvSpPr/>
          <p:nvPr/>
        </p:nvSpPr>
        <p:spPr>
          <a:xfrm>
            <a:off x="5578607" y="2168290"/>
            <a:ext cx="61540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빨간 네모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가 장애물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B050"/>
                </a:solidFill>
                <a:latin typeface="HDharmony" charset="-127"/>
                <a:ea typeface="HDharmony" charset="-127"/>
              </a:rPr>
              <a:t>초록 세모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을 피해목표지점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파란 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까지 가는 것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5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X 5 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격자 형태의 환경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환경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상태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행동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보상에 대한 정보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All In One</a:t>
            </a:r>
          </a:p>
          <a:p>
            <a:pPr marL="342900" indent="-342900">
              <a:buFont typeface="Arial" charset="0"/>
              <a:buChar char="•"/>
            </a:pP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장애물에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(-1)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(+1)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09" y="2021983"/>
            <a:ext cx="4072944" cy="4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그리드 월드의 </a:t>
            </a:r>
            <a:r>
              <a:rPr lang="en-US" altLang="ko-KR" dirty="0" smtClean="0"/>
              <a:t>MDP (Markov Decision Process)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 </a:t>
                </a:r>
                <a:r>
                  <a:rPr lang="en-US" altLang="ko-KR" sz="2800" dirty="0" smtClean="0"/>
                  <a:t>S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격자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상의 위치 좌표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행동 </a:t>
                </a:r>
                <a:r>
                  <a:rPr lang="en-US" altLang="ko-KR" sz="2800" dirty="0" smtClean="0"/>
                  <a:t>A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up, down, right, left 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보상 </a:t>
                </a:r>
                <a:r>
                  <a:rPr lang="en-US" altLang="ko-KR" sz="2800" dirty="0" smtClean="0"/>
                  <a:t>R =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장애물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(-1),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목표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(+1)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상태변환확률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다음 상태</a:t>
                </a:r>
                <a:r>
                  <a:rPr lang="en-US" altLang="ko-KR" sz="2200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200" dirty="0" smtClean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로 도달할 확률</a:t>
                </a:r>
                <a:endParaRPr lang="en-US" altLang="ko-KR" sz="22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감가율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미래가치에 대한 가중치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상태에서 특정 행동을 할 확률</a:t>
                </a:r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  <a:blipFill rotWithShape="0">
                <a:blip r:embed="rId2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3"/>
          <p:cNvSpPr txBox="1"/>
          <p:nvPr/>
        </p:nvSpPr>
        <p:spPr>
          <a:xfrm>
            <a:off x="7411254" y="6011219"/>
            <a:ext cx="37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*상태변환확률은 </a:t>
            </a:r>
            <a:r>
              <a:rPr kumimoji="1" lang="en-US" altLang="ko-KR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1</a:t>
            </a:r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로 가정</a:t>
            </a:r>
            <a:endParaRPr kumimoji="1" lang="ko-KR" altLang="en-US" dirty="0">
              <a:solidFill>
                <a:srgbClr val="FF00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14" y="1218896"/>
            <a:ext cx="4355262" cy="47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632"/>
            <a:ext cx="10515600" cy="174873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가치함수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(Value function)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3" y="1916832"/>
            <a:ext cx="11874439" cy="28527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어떻게 행동을 선택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판단 </a:t>
            </a:r>
            <a:r>
              <a:rPr lang="ko-KR" altLang="en-US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기준의 필요 </a:t>
            </a:r>
            <a:r>
              <a:rPr lang="en-US" altLang="ko-KR" sz="5000" dirty="0">
                <a:sym typeface="Wingdings" panose="05000000000000000000" pitchFamily="2" charset="2"/>
              </a:rPr>
              <a:t> </a:t>
            </a:r>
            <a:r>
              <a:rPr lang="ko-KR" altLang="en-US" sz="5000" dirty="0">
                <a:solidFill>
                  <a:srgbClr val="00B0F0"/>
                </a:solidFill>
                <a:sym typeface="Wingdings" panose="05000000000000000000" pitchFamily="2" charset="2"/>
              </a:rPr>
              <a:t>가치함수</a:t>
            </a:r>
            <a:r>
              <a:rPr lang="en-US" altLang="ko-KR" sz="5000" dirty="0">
                <a:solidFill>
                  <a:srgbClr val="00B0F0"/>
                </a:solidFill>
                <a:sym typeface="Wingdings" panose="05000000000000000000" pitchFamily="2" charset="2"/>
              </a:rPr>
              <a:t>(Value function)</a:t>
            </a:r>
            <a:endParaRPr lang="ko-KR" altLang="en-US" sz="5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만약 즉각적인 보상만을 고려해서 행동을 선택한다면</a:t>
            </a:r>
            <a:r>
              <a:rPr lang="en-US" altLang="ko-KR" sz="2800" dirty="0"/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3700EA7-4ED7-42AD-BE46-1C19C045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87"/>
          <a:stretch/>
        </p:blipFill>
        <p:spPr>
          <a:xfrm>
            <a:off x="1936489" y="2422149"/>
            <a:ext cx="8627310" cy="2055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131666B-54E6-4BCF-8D37-CE422ECEF203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이 행동만이 좋은 행동이고 나머지는 아니다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?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4CAAF5A-4A34-4739-8ACD-78E82F47033F}"/>
              </a:ext>
            </a:extLst>
          </p:cNvPr>
          <p:cNvSpPr/>
          <p:nvPr/>
        </p:nvSpPr>
        <p:spPr>
          <a:xfrm>
            <a:off x="7975076" y="4015819"/>
            <a:ext cx="2450969" cy="725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08C9BF6-A700-4032-ABF9-A0868AADBBC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05376" y="4378751"/>
            <a:ext cx="4069700" cy="119440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A7C3C95-3875-44EF-B9EE-0C7A0BDA52D7}"/>
              </a:ext>
            </a:extLst>
          </p:cNvPr>
          <p:cNvSpPr/>
          <p:nvPr/>
        </p:nvSpPr>
        <p:spPr>
          <a:xfrm>
            <a:off x="7405538" y="2270208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69EB696-CCE3-4075-BED5-C35670DAECEF}"/>
              </a:ext>
            </a:extLst>
          </p:cNvPr>
          <p:cNvSpPr/>
          <p:nvPr/>
        </p:nvSpPr>
        <p:spPr>
          <a:xfrm>
            <a:off x="9200560" y="2282320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D728DC6C-6EB0-4BA8-8787-27E640053CC1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16200000" flipH="1">
            <a:off x="8655212" y="1378753"/>
            <a:ext cx="12112" cy="1795022"/>
          </a:xfrm>
          <a:prstGeom prst="bentConnector3">
            <a:avLst>
              <a:gd name="adj1" fmla="val -274351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보상은 딜레이</a:t>
            </a:r>
            <a:r>
              <a:rPr lang="en-US" altLang="ko-KR" sz="2800" dirty="0"/>
              <a:t>(delay)</a:t>
            </a:r>
            <a:r>
              <a:rPr lang="ko-KR" altLang="en-US" sz="2800" dirty="0"/>
              <a:t>된다</a:t>
            </a:r>
            <a:endParaRPr lang="en-US" altLang="ko-KR" sz="2800" dirty="0"/>
          </a:p>
          <a:p>
            <a:r>
              <a:rPr lang="ko-KR" altLang="en-US" sz="2800" dirty="0"/>
              <a:t>어떤 행동이 그 보상을 얻게 했는지 명확하지 않다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그렇다면 앞으로 받을 보상을 싹 다 더해보자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현재 시간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D9CE8C0-DF7F-4FBA-AC39-38E2E6BC82C1}"/>
                  </a:ext>
                </a:extLst>
              </p:cNvPr>
              <p:cNvSpPr txBox="1"/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9CE8C0-DF7F-4FBA-AC39-38E2E6BC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2896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FEFF23-728D-483B-97D2-2F50CF7E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192FA5-F798-4B2E-A4C3-8723BF89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 강화학습이란 무엇인가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강화학습 기초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MDP, </a:t>
            </a:r>
            <a:r>
              <a:rPr lang="ko-KR" altLang="en-US" dirty="0" smtClean="0"/>
              <a:t>가치함수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벨만 방정식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Dynamic Programming 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96FF"/>
                </a:solidFill>
              </a:rPr>
              <a:t>정책</a:t>
            </a:r>
            <a:r>
              <a:rPr lang="en-US" altLang="ko-KR" dirty="0" smtClean="0">
                <a:solidFill>
                  <a:srgbClr val="0096FF"/>
                </a:solidFill>
              </a:rPr>
              <a:t>,</a:t>
            </a:r>
            <a:r>
              <a:rPr lang="ko-KR" altLang="en-US" dirty="0" smtClean="0">
                <a:solidFill>
                  <a:srgbClr val="0096FF"/>
                </a:solidFill>
              </a:rPr>
              <a:t> 가치 이터레이션</a:t>
            </a:r>
            <a:r>
              <a:rPr lang="en-US" altLang="ko-KR" dirty="0" smtClean="0">
                <a:solidFill>
                  <a:srgbClr val="0096FF"/>
                </a:solidFill>
              </a:rPr>
              <a:t> + </a:t>
            </a:r>
            <a:r>
              <a:rPr lang="ko-KR" altLang="en-US" dirty="0" smtClean="0">
                <a:solidFill>
                  <a:srgbClr val="0096FF"/>
                </a:solidFill>
              </a:rPr>
              <a:t>그리드 월드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Prediction : </a:t>
            </a:r>
            <a:r>
              <a:rPr lang="en-US" altLang="ko-KR" dirty="0" smtClean="0">
                <a:solidFill>
                  <a:srgbClr val="0096FF"/>
                </a:solidFill>
              </a:rPr>
              <a:t>Monte-Carlo, Temporal Difference(TD)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Control : </a:t>
            </a:r>
            <a:r>
              <a:rPr lang="en-US" altLang="ko-KR" dirty="0" smtClean="0">
                <a:solidFill>
                  <a:srgbClr val="0096FF"/>
                </a:solidFill>
              </a:rPr>
              <a:t>SARSA,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Q-Learning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DQN</a:t>
            </a:r>
            <a:r>
              <a:rPr lang="ko-KR" altLang="en-US" dirty="0" smtClean="0"/>
              <a:t> 이해하기 </a:t>
            </a:r>
            <a:r>
              <a:rPr lang="en-US" altLang="ko-KR" dirty="0" smtClean="0"/>
              <a:t>+</a:t>
            </a:r>
            <a:r>
              <a:rPr lang="ko-KR" altLang="en-US" dirty="0" smtClean="0"/>
              <a:t> 카트폴 코드 랩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4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세 가지 문제점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감가율의 도입</a:t>
            </a:r>
            <a:r>
              <a:rPr lang="en-US" altLang="ko-KR" sz="2800" dirty="0">
                <a:sym typeface="Wingdings" panose="05000000000000000000" pitchFamily="2" charset="2"/>
              </a:rPr>
              <a:t>(discount factor)</a:t>
            </a:r>
            <a:r>
              <a:rPr lang="en-US" altLang="ko-KR" sz="2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1B7860-379C-400E-B76A-E75D29FA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49" y="2116530"/>
            <a:ext cx="3241779" cy="1786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878AEF-89DC-46B0-9F5E-527C6256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77" y="2116530"/>
            <a:ext cx="3241779" cy="177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021AC132-BA3A-4AAB-8EE3-A841AA4DBC30}"/>
                  </a:ext>
                </a:extLst>
              </p:cNvPr>
              <p:cNvSpPr txBox="1"/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0.1+0.1+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1+1+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1AC132-BA3A-4AAB-8EE3-A841AA4D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blipFill>
                <a:blip r:embed="rId4"/>
                <a:stretch>
                  <a:fillRect l="-1577" r="-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4DA4A9D8-F16F-4F8D-A709-B3B09FFCAB1F}"/>
                  </a:ext>
                </a:extLst>
              </p:cNvPr>
              <p:cNvSpPr txBox="1"/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p>
                      <m:sSup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4A9D8-F16F-4F8D-A709-B3B09FFC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536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DDEC7BB4-6D6C-4A6F-8FC9-64CAD4A2CD02}"/>
                  </a:ext>
                </a:extLst>
              </p:cNvPr>
              <p:cNvSpPr/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Dharmony" charset="-127"/>
                    <a:ea typeface="HDharmony" charset="-127"/>
                  </a:rPr>
                  <a:t>감가율 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0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𝛾</m:t>
                    </m:r>
                    <m:r>
                      <a:rPr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≤</m:t>
                    </m:r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1</m:t>
                    </m:r>
                  </m:oMath>
                </a14:m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EC7BB4-6D6C-4A6F-8FC9-64CAD4A2C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3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아직 보상을 받지 않았는데</a:t>
            </a:r>
            <a:r>
              <a:rPr lang="en-US" altLang="ko-KR" sz="2800" dirty="0"/>
              <a:t>….? </a:t>
            </a:r>
            <a:r>
              <a:rPr lang="ko-KR" altLang="en-US" sz="2800" dirty="0"/>
              <a:t>미래에 받을 보상을 어떻게 알지</a:t>
            </a:r>
            <a:r>
              <a:rPr lang="en-US" altLang="ko-KR" sz="2800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B98AB58-608C-48DF-B4BA-4521FD71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25" y="2546293"/>
            <a:ext cx="2271150" cy="30851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2187C7-A80C-4C59-BF82-1FF700FF0424}"/>
              </a:ext>
            </a:extLst>
          </p:cNvPr>
          <p:cNvSpPr/>
          <p:nvPr/>
        </p:nvSpPr>
        <p:spPr>
          <a:xfrm>
            <a:off x="1743777" y="1718369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미래에 받을 것이라 기대하는 보상의 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1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/>
              <a:t>가치함수의 입력과 출력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2187C7-A80C-4C59-BF82-1FF700FF0424}"/>
              </a:ext>
            </a:extLst>
          </p:cNvPr>
          <p:cNvSpPr/>
          <p:nvPr/>
        </p:nvSpPr>
        <p:spPr>
          <a:xfrm>
            <a:off x="4655840" y="1838487"/>
            <a:ext cx="8704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앞으로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2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2924944"/>
            <a:ext cx="542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큐함수</a:t>
            </a:r>
            <a:r>
              <a:rPr lang="en-US" altLang="ko-KR" dirty="0"/>
              <a:t>(Q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내가 알고 싶은 건 </a:t>
            </a:r>
            <a:r>
              <a:rPr lang="ko-KR" altLang="en-US" sz="2800" dirty="0" smtClean="0"/>
              <a:t>어떤 </a:t>
            </a:r>
            <a:r>
              <a:rPr lang="ko-KR" altLang="en-US" sz="2800" dirty="0"/>
              <a:t>행동이 </a:t>
            </a:r>
            <a:r>
              <a:rPr lang="ko-KR" altLang="en-US" sz="2800" dirty="0" smtClean="0"/>
              <a:t>좋은지인데</a:t>
            </a:r>
            <a:r>
              <a:rPr lang="en-US" altLang="ko-KR" sz="2800" dirty="0"/>
              <a:t>?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2187C7-A80C-4C59-BF82-1FF700FF0424}"/>
              </a:ext>
            </a:extLst>
          </p:cNvPr>
          <p:cNvSpPr/>
          <p:nvPr/>
        </p:nvSpPr>
        <p:spPr>
          <a:xfrm>
            <a:off x="1976894" y="1848019"/>
            <a:ext cx="870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</a:t>
            </a:r>
            <a:r>
              <a:rPr lang="ko-KR" altLang="en-US" sz="24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이 행동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을 선택했을 때 미래에 받을 것이라 기대하는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보상의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 err="1">
                <a:solidFill>
                  <a:srgbClr val="00B0F0"/>
                </a:solidFill>
                <a:latin typeface="HDharmony" charset="-127"/>
                <a:ea typeface="HDharmony" charset="-127"/>
              </a:rPr>
              <a:t>큐함수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5F6494-69A1-4F59-8E54-AB20FD3C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05" y="2820220"/>
            <a:ext cx="2598624" cy="2603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38DCE33A-F68D-4875-A4F7-5074A9462234}"/>
                  </a:ext>
                </a:extLst>
              </p:cNvPr>
              <p:cNvSpPr txBox="1"/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큐함수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DCE33A-F68D-4875-A4F7-5074A946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720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A2187C7-A80C-4C59-BF82-1FF700FF0424}"/>
              </a:ext>
            </a:extLst>
          </p:cNvPr>
          <p:cNvSpPr/>
          <p:nvPr/>
        </p:nvSpPr>
        <p:spPr>
          <a:xfrm>
            <a:off x="565308" y="3386393"/>
            <a:ext cx="4810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각 행동에 대해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(Policy)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미래에 대한 기대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내가 어떻게 행동할 것인지를 알아야 함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ym typeface="Wingdings" panose="05000000000000000000" pitchFamily="2" charset="2"/>
              </a:rPr>
              <a:t>상태에서 에이전트가 어떻게 행동할 지에 대한 정보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2187C7-A80C-4C59-BF82-1FF700FF0424}"/>
              </a:ext>
            </a:extLst>
          </p:cNvPr>
          <p:cNvSpPr/>
          <p:nvPr/>
        </p:nvSpPr>
        <p:spPr>
          <a:xfrm>
            <a:off x="1743777" y="344526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상태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s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에서 행동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a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를 선택할 확률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10D6ABE1-BD81-4A9C-8D12-F1538610B57B}"/>
                  </a:ext>
                </a:extLst>
              </p:cNvPr>
              <p:cNvSpPr txBox="1"/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0D6ABE1-BD81-4A9C-8D12-F1538610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blipFill rotWithShape="0">
                <a:blip r:embed="rId2"/>
                <a:stretch>
                  <a:fillRect l="-2611" t="-26506" b="-4337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DA4A10-22AB-4C9E-B183-CCFBE2D1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53" y="2636912"/>
            <a:ext cx="3194749" cy="33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벨만방정식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(Bellman Equation)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580"/>
            <a:ext cx="10515600" cy="5215707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가치함수와 다음 상태의 가치함수와의 관계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xmlns="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677735-87A1-42BA-AEA7-A49D51021FBA}"/>
              </a:ext>
            </a:extLst>
          </p:cNvPr>
          <p:cNvSpPr/>
          <p:nvPr/>
        </p:nvSpPr>
        <p:spPr>
          <a:xfrm>
            <a:off x="2351584" y="4215345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계산 가능한 형태로 만들기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 기댓값 성질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96000" y="2243994"/>
            <a:ext cx="1513490" cy="5628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863255" y="2806870"/>
            <a:ext cx="0" cy="45307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6243145" y="3644730"/>
            <a:ext cx="122971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2000" b="1" dirty="0" err="1" smtClean="0">
                    <a:sym typeface="Wingdings" panose="05000000000000000000" pitchFamily="2" charset="2"/>
                  </a:rPr>
                  <a:t>Cf</a:t>
                </a:r>
                <a:r>
                  <a:rPr lang="en-US" altLang="ko-KR" sz="2000" b="1" dirty="0" smtClean="0"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536" t="-38793" r="-192" b="-9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078354" y="4677010"/>
            <a:ext cx="1236099" cy="5285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Sup>
                        <m:sSubSupPr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Sup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6576"/>
            <a:ext cx="3757959" cy="3443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/>
        </p:blipFill>
        <p:spPr>
          <a:xfrm>
            <a:off x="5908972" y="2717890"/>
            <a:ext cx="5444828" cy="2970247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55254" y="6088873"/>
            <a:ext cx="352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그리드월드에서 가치함수 업데이트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312338" y="6088873"/>
            <a:ext cx="32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벨만 기대 방정식의 계산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벨만 </a:t>
            </a:r>
            <a:r>
              <a:rPr lang="ko-KR" altLang="en-US" dirty="0" smtClean="0"/>
              <a:t>최적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최적의 큐함수 중 </a:t>
                </a:r>
                <a:r>
                  <a:rPr lang="en-US" altLang="ko-KR" sz="2800" dirty="0" smtClean="0"/>
                  <a:t>max</a:t>
                </a:r>
                <a:r>
                  <a:rPr lang="ko-KR" altLang="en-US" sz="2800" dirty="0" smtClean="0"/>
                  <a:t>를 취한 것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최적의 가치함수</a:t>
                </a:r>
                <a:endParaRPr lang="en-US" altLang="ko-KR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srgbClr val="FF0000"/>
                    </a:solidFill>
                  </a:rPr>
                  <a:t>최적 정책</a:t>
                </a:r>
                <a:r>
                  <a:rPr lang="ko-KR" altLang="en-US" sz="2800" dirty="0" smtClean="0"/>
                  <a:t> 아래에서 </a:t>
                </a:r>
                <a:r>
                  <a:rPr lang="ko-KR" altLang="en-US" sz="2800" dirty="0" smtClean="0">
                    <a:solidFill>
                      <a:srgbClr val="FF9900"/>
                    </a:solidFill>
                  </a:rPr>
                  <a:t>현재 상태의 큐함수 </a:t>
                </a:r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선택 가능 행동 </a:t>
                </a:r>
                <a:r>
                  <a:rPr lang="ko-KR" altLang="en-US" sz="2800" dirty="0" smtClean="0"/>
                  <a:t>중 </a:t>
                </a:r>
                <a:r>
                  <a:rPr lang="ko-KR" altLang="en-US" sz="2800" u="sng" dirty="0" smtClean="0">
                    <a:solidFill>
                      <a:srgbClr val="0097CC"/>
                    </a:solidFill>
                  </a:rPr>
                  <a:t>가장 높은 큐함수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/>
                  <a:t>x </a:t>
                </a:r>
                <a:r>
                  <a:rPr lang="ko-KR" altLang="en-US" sz="2800" dirty="0" smtClean="0"/>
                  <a:t>감가율</a:t>
                </a:r>
                <a:r>
                  <a:rPr lang="en-US" altLang="ko-KR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/>
                  <a:t>)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+</a:t>
                </a:r>
                <a:r>
                  <a:rPr lang="ko-KR" altLang="en-US" sz="2800" dirty="0" smtClean="0"/>
                  <a:t> 보상</a:t>
                </a:r>
                <a:r>
                  <a:rPr lang="en-US" altLang="ko-KR" sz="2800" dirty="0" smtClean="0"/>
                  <a:t>(R)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,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>
            <a:off x="4219900" y="4623391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219901" y="5709700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큐함수에 대한 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456040" y="454984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843972" y="5618857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544"/>
            <a:ext cx="10515600" cy="23169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다이내믹 프로그래밍</a:t>
            </a:r>
            <a: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정책 이터레이션 </a:t>
            </a:r>
            <a:r>
              <a:rPr lang="en-US" altLang="ko-KR" sz="5000" dirty="0" smtClean="0">
                <a:solidFill>
                  <a:srgbClr val="FFC000"/>
                </a:solidFill>
              </a:rPr>
              <a:t>vs</a:t>
            </a:r>
            <a: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5000" dirty="0" smtClean="0">
                <a:solidFill>
                  <a:srgbClr val="0096FF"/>
                </a:solidFill>
              </a:rPr>
              <a:t>가치 이터레이션</a:t>
            </a:r>
            <a:endParaRPr lang="ko-KR" altLang="en-US" sz="50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901"/>
            <a:ext cx="10515600" cy="120219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</a:t>
            </a:r>
            <a:r>
              <a:rPr lang="ko-KR" altLang="en-US" dirty="0" smtClean="0">
                <a:solidFill>
                  <a:srgbClr val="0096FF"/>
                </a:solidFill>
              </a:rPr>
              <a:t>이란 무엇인가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해결하기 위해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나누어 해를 구하는 방법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작은문제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가치함수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구하여 </a:t>
                </a:r>
                <a:r>
                  <a:rPr lang="ko-KR" altLang="en-US" sz="28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Policy(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해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찾는 접근법 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:   </a:t>
                </a:r>
                <a14:m>
                  <m:oMath xmlns:m="http://schemas.openxmlformats.org/officeDocument/2006/math">
                    <m:r>
                      <a:rPr lang="ko-KR" altLang="en-US" sz="2800">
                        <a:latin typeface="Cambria Math" panose="02040503050406030204" pitchFamily="18" charset="0"/>
                        <a:ea typeface="HDharmony" charset="-127"/>
                      </a:rPr>
                      <m:t>𝜋</m:t>
                    </m:r>
                    <m:r>
                      <a:rPr lang="en-US" altLang="ko-KR" sz="2800" smtClean="0">
                        <a:latin typeface="Cambria Math" charset="0"/>
                        <a:ea typeface="HDharmony" charset="-127"/>
                      </a:rPr>
                      <m:t> 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smtClean="0">
                            <a:latin typeface="Cambria Math" charset="0"/>
                            <a:ea typeface="HDharmony" charset="-127"/>
                          </a:rPr>
                        </m:ctrlPr>
                      </m:sSup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p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</a:rPr>
                          <m:t>∗</m:t>
                        </m:r>
                      </m:sup>
                    </m:sSup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풀이 방법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 방정식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기대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or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endParaRPr lang="en-US" altLang="ko-KR" sz="28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벨만방정식으로 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 가치함수를 구하고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평가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  <a:blipFill rotWithShape="0">
                <a:blip r:embed="rId2"/>
                <a:stretch>
                  <a:fillRect l="-983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6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0677735-87A1-42BA-AEA7-A49D51021FBA}"/>
              </a:ext>
            </a:extLst>
          </p:cNvPr>
          <p:cNvSpPr/>
          <p:nvPr/>
        </p:nvSpPr>
        <p:spPr>
          <a:xfrm>
            <a:off x="684923" y="5487972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정책을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평가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하고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평가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새로운 정책으로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업데이트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한다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발전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89" y="2321760"/>
            <a:ext cx="4227222" cy="2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36912"/>
            <a:ext cx="10058400" cy="2022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2495600" y="4581128"/>
            <a:ext cx="216024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평가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 구하기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4980484" y="4566790"/>
            <a:ext cx="302433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발전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(Greedy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Improvement)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 계산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" y="2510388"/>
            <a:ext cx="5111916" cy="25773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/>
              <p:cNvSpPr txBox="1"/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번째 가치함수 행렬에서 현재 상태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에서 갈 수 있는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다음 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s”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저장돼 있는 가치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(s”)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불러온다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감가율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곱하고 그 상태로 가는 행동에 대한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보상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을</m:t>
                    </m:r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    </a:t>
                </a:r>
                <a:r>
                  <a:rPr kumimoji="1" lang="en-US" altLang="ko-KR" dirty="0" smtClean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2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번에서 구한 값에 정책 값을 곱한다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</m:t>
                    </m:r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)(</m:t>
                    </m:r>
                    <m:sSubSup>
                      <m:sSubSup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3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번은 모든 선택 가능한 행동에 반복하고 그 값을 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)(</m:t>
                        </m:r>
                        <m:sSubSup>
                          <m:sSubSupPr>
                            <m:ctrlP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sub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+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ea typeface="HDharmony" charset="-127"/>
                            <a:cs typeface="HDharmony" charset="-127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Pr>
                          <m:e>
                            <m:r>
                              <a:rPr kumimoji="1" lang="ko-KR" altLang="en-US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 </m:t>
                            </m:r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))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dirty="0" smtClean="0">
                  <a:latin typeface="HDharmony" charset="-127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4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 과정을 통해 더한 값을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K+1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번째 가치함수 행렬에 </a:t>
                </a:r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</a:t>
                </a:r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1-5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과정을 모든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에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대해 반복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blipFill rotWithShape="0">
                <a:blip r:embed="rId3"/>
                <a:stretch>
                  <a:fillRect l="-853" r="-107" b="-6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03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그리드 월드에서 정책 평가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0677735-87A1-42BA-AEA7-A49D51021FBA}"/>
              </a:ext>
            </a:extLst>
          </p:cNvPr>
          <p:cNvSpPr/>
          <p:nvPr/>
        </p:nvSpPr>
        <p:spPr>
          <a:xfrm>
            <a:off x="4583832" y="2982724"/>
            <a:ext cx="768035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xmlns="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017"/>
            <a:ext cx="3849414" cy="43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29" y="1556792"/>
            <a:ext cx="11163542" cy="318108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평가를 했으면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어떤 기준으로 정책 발전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300" dirty="0" smtClean="0">
                <a:solidFill>
                  <a:srgbClr val="00B0F0"/>
                </a:solidFill>
              </a:rPr>
              <a:t>탐욕 정책</a:t>
            </a:r>
            <a:r>
              <a:rPr lang="en-US" altLang="ko-KR" sz="5300" dirty="0" smtClean="0">
                <a:solidFill>
                  <a:srgbClr val="00B0F0"/>
                </a:solidFill>
              </a:rPr>
              <a:t>(Greedy Policy)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en-US" altLang="ko-KR" sz="5300" dirty="0" smtClean="0"/>
              <a:t>=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ko-KR" altLang="en-US" sz="5300" dirty="0" smtClean="0"/>
              <a:t>가장 큰 큐함수</a:t>
            </a:r>
            <a:endParaRPr lang="ko-KR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874424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탐욕정책</a:t>
            </a:r>
            <a:r>
              <a:rPr lang="en-US" altLang="ko-KR" sz="3200" dirty="0"/>
              <a:t>(greedy policy</a:t>
            </a:r>
            <a:r>
              <a:rPr lang="en-US" altLang="ko-KR" sz="3200" dirty="0" smtClean="0"/>
              <a:t>)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지금 </a:t>
            </a:r>
            <a:r>
              <a:rPr lang="ko-KR" altLang="en-US" sz="2800" dirty="0"/>
              <a:t>상태에서 선택할 수 있는 행동 중에 큐함수가 가장 높은 행동을 선택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42B7F26-12D1-40AA-B105-1597A188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24" y="2878202"/>
            <a:ext cx="4681351" cy="2012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8228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그리드월드에서 정책 발전</a:t>
            </a:r>
            <a:endParaRPr lang="en-US" altLang="ko-K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3324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1" y="2115425"/>
            <a:ext cx="3741101" cy="4240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0677735-87A1-42BA-AEA7-A49D51021FBA}"/>
              </a:ext>
            </a:extLst>
          </p:cNvPr>
          <p:cNvSpPr/>
          <p:nvPr/>
        </p:nvSpPr>
        <p:spPr>
          <a:xfrm>
            <a:off x="4439816" y="3198167"/>
            <a:ext cx="782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85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339"/>
            <a:ext cx="10515600" cy="248542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계산 복잡도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차원의 저주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환경에 대한 완벽한 정보가 필요</a:t>
            </a:r>
            <a:r>
              <a:rPr lang="en-US" altLang="ko-KR" sz="2800" dirty="0" smtClean="0">
                <a:sym typeface="Wingdings" panose="05000000000000000000" pitchFamily="2" charset="2"/>
              </a:rPr>
              <a:t>(Model-based)</a:t>
            </a:r>
          </a:p>
        </p:txBody>
      </p:sp>
    </p:spTree>
    <p:extLst>
      <p:ext uri="{BB962C8B-B14F-4D97-AF65-F5344CB8AC3E}">
        <p14:creationId xmlns:p14="http://schemas.microsoft.com/office/powerpoint/2010/main" val="19718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알고리즘 순서도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235"/>
            <a:ext cx="10515600" cy="204272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ym typeface="Wingdings" panose="05000000000000000000" pitchFamily="2" charset="2"/>
              </a:rPr>
              <a:t>Planning : </a:t>
            </a:r>
            <a:r>
              <a:rPr lang="ko-KR" altLang="en-US" sz="2800" dirty="0" smtClean="0">
                <a:sym typeface="Wingdings" panose="05000000000000000000" pitchFamily="2" charset="2"/>
              </a:rPr>
              <a:t>다이내믹 프로그래밍 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ym typeface="Wingdings" panose="05000000000000000000" pitchFamily="2" charset="2"/>
              </a:rPr>
              <a:t>Monte-Carlo, Temporal Difference(TD) </a:t>
            </a:r>
            <a:r>
              <a:rPr lang="en-US" altLang="ko-KR" sz="2800" dirty="0" smtClean="0">
                <a:sym typeface="Wingdings"/>
              </a:rPr>
              <a:t> SARSA, Q - Learning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0677735-87A1-42BA-AEA7-A49D51021FBA}"/>
              </a:ext>
            </a:extLst>
          </p:cNvPr>
          <p:cNvSpPr/>
          <p:nvPr/>
        </p:nvSpPr>
        <p:spPr>
          <a:xfrm>
            <a:off x="-1536848" y="3068960"/>
            <a:ext cx="108221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진짜 학습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(?)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하는 에이전트를 만들어 보자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   </a:t>
            </a:r>
            <a:r>
              <a:rPr lang="en-US" altLang="ko-KR" sz="40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Try</a:t>
            </a:r>
            <a:r>
              <a:rPr lang="en-US" altLang="ko-KR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latin typeface="HDharmony" charset="-127"/>
                <a:ea typeface="HDharmony" charset="-127"/>
              </a:rPr>
              <a:t>-</a:t>
            </a:r>
            <a:r>
              <a:rPr lang="en-US" altLang="ko-KR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Error</a:t>
            </a:r>
            <a:r>
              <a:rPr lang="ko-KR" altLang="en-US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latin typeface="HDharmony" charset="-127"/>
                <a:ea typeface="HDharmony" charset="-127"/>
              </a:rPr>
              <a:t>-</a:t>
            </a:r>
            <a:r>
              <a:rPr lang="ko-KR" altLang="en-US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Learning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시도하고 배우고 학습하는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5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07368" y="980728"/>
            <a:ext cx="10008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Supervised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정답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이 있는 데이터 </a:t>
            </a:r>
            <a:r>
              <a:rPr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학습</a:t>
            </a:r>
            <a:endParaRPr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Unsupervised Learning : 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데이터 자체의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특성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 학습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Reinforcement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보상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으로부터 학습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85" y="3789040"/>
            <a:ext cx="3034230" cy="26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8" y="3140968"/>
            <a:ext cx="11666512" cy="111811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Free 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Reinforcement </a:t>
            </a:r>
            <a:r>
              <a:rPr lang="en-US" altLang="ko-K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Learninig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055440" y="3326454"/>
            <a:ext cx="11379696" cy="1358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Reinforcement Learning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학습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latin typeface="HDharmony" charset="-127"/>
              <a:ea typeface="HDharmony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HDharmony" charset="-127"/>
                <a:ea typeface="HDharmony" charset="-127"/>
              </a:rPr>
              <a:t>                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ex) MC, TD, SARSA, Q-Learning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991544" y="1795261"/>
            <a:ext cx="11451704" cy="142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ko-KR" sz="4400" dirty="0" smtClean="0">
                <a:latin typeface="HDharmony" charset="-127"/>
                <a:ea typeface="HDharmony" charset="-127"/>
              </a:rPr>
              <a:t>Dynamic Programing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계산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ex)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이터레이션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가치 이터레이션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9552384" y="2626953"/>
            <a:ext cx="0" cy="8740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127448" y="5013176"/>
            <a:ext cx="10515600" cy="782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rgbClr val="00C3F8"/>
                </a:solidFill>
                <a:latin typeface="HDharmony" charset="-127"/>
                <a:ea typeface="HDharmony" charset="-127"/>
              </a:rPr>
              <a:t>에이전트와 환경간의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상호작용</a:t>
            </a:r>
            <a:endParaRPr lang="ko-KR" altLang="en-US" sz="4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400256" y="4283137"/>
            <a:ext cx="980317" cy="73003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67408" y="1556792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환경에 대한 모든 정보 없이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=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Model-Free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에이전트가 지나온 흔적 학습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=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샘플링</a:t>
            </a:r>
            <a:endParaRPr lang="ko-KR" altLang="en-US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293096"/>
            <a:ext cx="6772735" cy="18722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2210" y="1067427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 smtClean="0"/>
              <a:t>DP</a:t>
            </a:r>
            <a:r>
              <a:rPr lang="ko-KR" altLang="en-US" dirty="0" smtClean="0"/>
              <a:t>와 다른점은 에이전트가 경험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에 대한 가치함수 업데이트로 학습한다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1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샘플링과 가치함수 업데이트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67408" y="1556792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Monte Carlo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방식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에피소드 단위 업데이트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.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Temporal Difference =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단위 업데이트</a:t>
            </a:r>
            <a:endParaRPr lang="ko-KR" altLang="en-US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293096"/>
            <a:ext cx="6772735" cy="18722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2928" y="1405297"/>
            <a:ext cx="8422142" cy="46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mtClean="0">
                <a:latin typeface="HDharmony M" charset="-127"/>
                <a:ea typeface="HDharmony M" charset="-127"/>
                <a:cs typeface="HDharmony M" charset="-127"/>
              </a:rPr>
              <a:t>에이전트가 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경험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방문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)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한 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State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에 대한 가치함수 업데이트로 학습한다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.</a:t>
            </a:r>
            <a:endParaRPr lang="en-US" altLang="ko-KR" dirty="0">
              <a:latin typeface="HDharmony M" charset="-127"/>
              <a:ea typeface="HDharmony M" charset="-127"/>
              <a:cs typeface="HDharmony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4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 Carlo Prediction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10081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목표 </a:t>
            </a:r>
            <a:r>
              <a:rPr lang="en-US" altLang="ko-KR" sz="2800" dirty="0" smtClean="0"/>
              <a:t>: </a:t>
            </a:r>
            <a:r>
              <a:rPr lang="en-US" altLang="ko-KR" sz="2800" dirty="0"/>
              <a:t>learn vπ from episodes of experience under </a:t>
            </a:r>
            <a:r>
              <a:rPr lang="en-US" altLang="ko-KR" sz="2800" dirty="0" smtClean="0"/>
              <a:t>policy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5" y="2463381"/>
            <a:ext cx="3932584" cy="3726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2780928"/>
            <a:ext cx="5326661" cy="891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4509120"/>
            <a:ext cx="4608512" cy="74644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616280" y="3672242"/>
            <a:ext cx="216024" cy="9808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id="{047AFD09-CB2C-4A94-B128-741DE9026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3100" smtClean="0">
                        <a:solidFill>
                          <a:srgbClr val="0096FF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𝛼</m:t>
                    </m:r>
                    <m:r>
                      <a:rPr lang="en-US" altLang="ko-KR" sz="3100" b="0" i="1" smtClean="0">
                        <a:solidFill>
                          <a:srgbClr val="009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</a:rPr>
                  <a:t>: Learning Rate</a:t>
                </a:r>
              </a:p>
            </p:txBody>
          </p:sp>
        </mc:Choice>
        <mc:Fallback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AFD09-CB2C-4A94-B128-741DE902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  <a:blipFill rotWithShape="0">
                <a:blip r:embed="rId5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1240138" y="1874339"/>
            <a:ext cx="4448731" cy="73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ko-KR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Incremental Mean </a:t>
            </a:r>
            <a:r>
              <a:rPr lang="ko-KR" altLang="en-US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수식 유도</a:t>
            </a:r>
            <a:endParaRPr lang="en-US" altLang="ko-KR" dirty="0" smtClean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5375920" y="5363917"/>
            <a:ext cx="66967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</a:rPr>
              <a:t>에피소드가 끝나면 각 상태 가치함수를 업데이트</a:t>
            </a:r>
            <a:endParaRPr lang="en-US" altLang="ko-KR" sz="2800" dirty="0" smtClean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Learning(</a:t>
            </a:r>
            <a:r>
              <a:rPr lang="ko-KR" altLang="en-US" dirty="0" smtClean="0"/>
              <a:t>시간차 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41812" y="1340768"/>
            <a:ext cx="10308376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(On-line)</a:t>
            </a: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학습 </a:t>
            </a:r>
            <a:endParaRPr lang="en-US" altLang="ko-KR" sz="5300" dirty="0" smtClean="0">
              <a:solidFill>
                <a:schemeClr val="tx1"/>
              </a:solidFill>
              <a:latin typeface="HDharmony" charset="-127"/>
              <a:ea typeface="HDharmony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1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53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단위로 가치함수 업데이트</a:t>
            </a:r>
            <a:endParaRPr lang="en-US" altLang="ko-KR" sz="5300" dirty="0" smtClean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3930" y="4887770"/>
            <a:ext cx="7164141" cy="95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Monte Carlo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는 </a:t>
            </a:r>
            <a:r>
              <a:rPr lang="ko-KR" altLang="en-US" sz="44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에피소드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 단위</a:t>
            </a:r>
            <a:endParaRPr lang="ko-KR" altLang="en-US" sz="4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7" name="왼쪽/오른쪽 화살표[L] 6"/>
          <p:cNvSpPr/>
          <p:nvPr/>
        </p:nvSpPr>
        <p:spPr>
          <a:xfrm rot="5400000">
            <a:off x="5714482" y="4621219"/>
            <a:ext cx="907051" cy="14401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6166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800" dirty="0" smtClean="0"/>
              <a:t>목표 </a:t>
            </a:r>
            <a:r>
              <a:rPr lang="en-US" altLang="ko-KR" sz="3800" dirty="0"/>
              <a:t>: </a:t>
            </a:r>
            <a:r>
              <a:rPr lang="en-US" altLang="ko-KR" sz="3800" dirty="0" smtClean="0"/>
              <a:t>learn value function </a:t>
            </a:r>
            <a:r>
              <a:rPr lang="en-US" altLang="ko-KR" sz="3800" dirty="0" smtClean="0">
                <a:solidFill>
                  <a:srgbClr val="0096FF"/>
                </a:solidFill>
              </a:rPr>
              <a:t>online</a:t>
            </a:r>
            <a:r>
              <a:rPr lang="en-US" altLang="ko-KR" sz="3800" dirty="0" smtClean="0"/>
              <a:t> </a:t>
            </a:r>
            <a:r>
              <a:rPr lang="en-US" altLang="ko-KR" sz="3800" dirty="0"/>
              <a:t>from experience under policy π π</a:t>
            </a:r>
            <a:endParaRPr lang="en-US" altLang="ko-KR" sz="38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>
                <a:solidFill>
                  <a:srgbClr val="FF9900"/>
                </a:solidFill>
              </a:rPr>
              <a:t>Monte Carlo </a:t>
            </a:r>
            <a:r>
              <a:rPr lang="ko-KR" altLang="en-US" sz="2800" dirty="0" smtClean="0"/>
              <a:t>방법 </a:t>
            </a:r>
            <a:r>
              <a:rPr lang="en-US" altLang="ko-KR" sz="2800" dirty="0" smtClean="0"/>
              <a:t>:</a:t>
            </a:r>
            <a:r>
              <a:rPr lang="en-US" altLang="ko-KR" sz="2800" dirty="0" smtClean="0">
                <a:solidFill>
                  <a:srgbClr val="FF9900"/>
                </a:solidFill>
              </a:rPr>
              <a:t/>
            </a:r>
            <a:br>
              <a:rPr lang="en-US" altLang="ko-KR" sz="2800" dirty="0" smtClean="0">
                <a:solidFill>
                  <a:srgbClr val="FF9900"/>
                </a:solidFill>
              </a:rPr>
            </a:br>
            <a:r>
              <a:rPr lang="en-US" altLang="ko-KR" sz="2600" dirty="0"/>
              <a:t> </a:t>
            </a:r>
            <a:r>
              <a:rPr lang="ko-KR" altLang="en-US" sz="2600" dirty="0" smtClean="0"/>
              <a:t>실제 값</a:t>
            </a:r>
            <a:r>
              <a:rPr lang="en-US" altLang="ko-KR" sz="2600" dirty="0" smtClean="0"/>
              <a:t> </a:t>
            </a:r>
            <a:r>
              <a:rPr lang="en-US" altLang="ko-KR" sz="2600" dirty="0"/>
              <a:t>return </a:t>
            </a:r>
            <a:r>
              <a:rPr lang="en-US" altLang="ko-KR" sz="2600" dirty="0" smtClean="0"/>
              <a:t>Gt</a:t>
            </a:r>
            <a:r>
              <a:rPr lang="ko-KR" altLang="en-US" sz="2600" dirty="0" smtClean="0"/>
              <a:t>로 부터 가치 함수 업데이트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3100" dirty="0" smtClean="0">
                <a:solidFill>
                  <a:srgbClr val="FF9900"/>
                </a:solidFill>
              </a:rPr>
              <a:t>Temporal Difference Learning </a:t>
            </a:r>
            <a:r>
              <a:rPr lang="ko-KR" altLang="en-US" sz="3100" dirty="0" smtClean="0"/>
              <a:t>방법 </a:t>
            </a:r>
            <a:r>
              <a:rPr lang="en-US" altLang="ko-KR" sz="3100" dirty="0" smtClean="0"/>
              <a:t>: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추정 값                              으로 부터 가치 함수 업데이트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solidFill>
                  <a:srgbClr val="0096FF"/>
                </a:solidFill>
              </a:rPr>
              <a:t>추측 값으로 추측하기</a:t>
            </a:r>
            <a:r>
              <a:rPr lang="en-US" altLang="ko-KR" sz="2800" dirty="0" smtClean="0">
                <a:solidFill>
                  <a:srgbClr val="0096FF"/>
                </a:solidFill>
              </a:rPr>
              <a:t/>
            </a:r>
            <a:br>
              <a:rPr lang="en-US" altLang="ko-KR" sz="2800" dirty="0" smtClean="0">
                <a:solidFill>
                  <a:srgbClr val="0096FF"/>
                </a:solidFill>
              </a:rPr>
            </a:br>
            <a:endParaRPr lang="en-US" altLang="ko-KR" sz="3200" dirty="0" smtClean="0">
              <a:solidFill>
                <a:srgbClr val="0096FF"/>
              </a:solidFill>
            </a:endParaRP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TD Target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TD error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780928"/>
            <a:ext cx="4068858" cy="543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93" y="3944946"/>
            <a:ext cx="1972843" cy="433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6969"/>
            <a:ext cx="2177828" cy="4786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7" y="5690836"/>
            <a:ext cx="3544950" cy="4177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82" y="4412984"/>
            <a:ext cx="5871046" cy="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32859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에서 가장 중요한 알고리즘 중 하나라고 불린다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b</a:t>
            </a:r>
            <a:r>
              <a:rPr lang="en-US" altLang="ko-KR" sz="2800" dirty="0" smtClean="0"/>
              <a:t>y Richard, Sutton(</a:t>
            </a:r>
            <a:r>
              <a:rPr lang="ko-KR" altLang="en-US" sz="2800" dirty="0" smtClean="0"/>
              <a:t>강화학습의 아버지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>
                <a:solidFill>
                  <a:srgbClr val="0096FF"/>
                </a:solidFill>
              </a:rPr>
              <a:t>온라인 학습</a:t>
            </a:r>
            <a:r>
              <a:rPr lang="ko-KR" altLang="en-US" sz="2800" dirty="0" smtClean="0"/>
              <a:t>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에피소드가 끝나지 않아도 학습이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olidFill>
                  <a:srgbClr val="FF9900"/>
                </a:solidFill>
              </a:rPr>
              <a:t>SARSA, Q-Learning</a:t>
            </a:r>
            <a:r>
              <a:rPr lang="ko-KR" altLang="en-US" sz="2800" dirty="0" smtClean="0">
                <a:solidFill>
                  <a:srgbClr val="FF9900"/>
                </a:solidFill>
              </a:rPr>
              <a:t>의 기본 알고리즘</a:t>
            </a:r>
            <a:endParaRPr lang="ko-KR" altLang="en-US" sz="2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840"/>
            <a:ext cx="10515600" cy="2774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</a:t>
            </a:r>
            <a:r>
              <a:rPr lang="mr-IN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Learning</a:t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smtClean="0">
                <a:solidFill>
                  <a:srgbClr val="0096FF"/>
                </a:solidFill>
              </a:rPr>
              <a:t>큐러닝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574094"/>
            <a:ext cx="10515600" cy="177261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어떻게 학습</a:t>
            </a:r>
            <a:r>
              <a:rPr lang="en-US" altLang="ko-KR" dirty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400" dirty="0" smtClean="0">
                <a:solidFill>
                  <a:srgbClr val="00B0F0"/>
                </a:solidFill>
              </a:rPr>
              <a:t>큐함수의 업데이트</a:t>
            </a:r>
            <a:r>
              <a:rPr lang="en-US" altLang="ko-KR" sz="5400" dirty="0" smtClean="0">
                <a:solidFill>
                  <a:srgbClr val="00B0F0"/>
                </a:solidFill>
              </a:rPr>
              <a:t> + </a:t>
            </a:r>
            <a:r>
              <a:rPr lang="en-US" altLang="ko-KR" sz="5400" dirty="0">
                <a:solidFill>
                  <a:srgbClr val="00B0F0"/>
                </a:solidFill>
                <a:cs typeface="HDharmony" charset="-127"/>
              </a:rPr>
              <a:t>Exploration(</a:t>
            </a:r>
            <a:r>
              <a:rPr lang="ko-KR" altLang="en-US" sz="5400" dirty="0">
                <a:solidFill>
                  <a:srgbClr val="00B0F0"/>
                </a:solidFill>
                <a:cs typeface="HDharmony" charset="-127"/>
              </a:rPr>
              <a:t>탐험</a:t>
            </a:r>
            <a:r>
              <a:rPr lang="en-US" altLang="ko-KR" sz="5400" dirty="0">
                <a:solidFill>
                  <a:srgbClr val="00B0F0"/>
                </a:solidFill>
                <a:cs typeface="HDharmony" charset="-127"/>
              </a:rPr>
              <a:t>) </a:t>
            </a:r>
            <a:endParaRPr lang="ko-KR" altLang="en-US" sz="5400" dirty="0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0999" y="4346711"/>
            <a:ext cx="420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00B0F0"/>
                </a:solidFill>
                <a:latin typeface="HDharmony" charset="-127"/>
                <a:ea typeface="HDharmony" charset="-127"/>
                <a:cs typeface="HDharmony" charset="-127"/>
              </a:rPr>
              <a:t>Ex) epsilon-greedy</a:t>
            </a:r>
            <a:endParaRPr lang="ko-KR" altLang="en-US" sz="3200" dirty="0">
              <a:solidFill>
                <a:srgbClr val="00B0F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정의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65948" y="1931833"/>
            <a:ext cx="10515600" cy="167623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>
                <a:solidFill>
                  <a:srgbClr val="00B050"/>
                </a:solidFill>
              </a:rPr>
              <a:t>좋은 </a:t>
            </a:r>
            <a:r>
              <a:rPr lang="ko-KR" altLang="en-US" sz="3600" dirty="0">
                <a:solidFill>
                  <a:srgbClr val="00B050"/>
                </a:solidFill>
              </a:rPr>
              <a:t>순차적인 의사결정 배운다</a:t>
            </a:r>
            <a:r>
              <a:rPr lang="en-US" altLang="ko-KR" sz="3600" dirty="0" smtClean="0">
                <a:solidFill>
                  <a:srgbClr val="00B050"/>
                </a:solidFill>
              </a:rPr>
              <a:t>.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Learn </a:t>
            </a:r>
            <a:r>
              <a:rPr lang="en-US" altLang="ko-KR" sz="3600" dirty="0"/>
              <a:t>to make </a:t>
            </a:r>
            <a:r>
              <a:rPr lang="en-US" altLang="ko-KR" sz="3600" dirty="0">
                <a:solidFill>
                  <a:srgbClr val="00B0F0"/>
                </a:solidFill>
              </a:rPr>
              <a:t>good</a:t>
            </a:r>
            <a:r>
              <a:rPr lang="en-US" altLang="ko-KR" sz="3600" dirty="0"/>
              <a:t> </a:t>
            </a:r>
            <a:r>
              <a:rPr lang="en-US" altLang="ko-KR" sz="3600" dirty="0">
                <a:solidFill>
                  <a:srgbClr val="00B050"/>
                </a:solidFill>
              </a:rPr>
              <a:t>sequences of </a:t>
            </a:r>
            <a:r>
              <a:rPr lang="en-US" altLang="ko-KR" sz="3600" dirty="0" smtClean="0">
                <a:solidFill>
                  <a:srgbClr val="00B050"/>
                </a:solidFill>
              </a:rPr>
              <a:t>decisions</a:t>
            </a:r>
            <a:endParaRPr lang="en-US" altLang="ko-KR" sz="3200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5531318" y="3613536"/>
            <a:ext cx="0" cy="1679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415738" y="5452840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Reward for Sequence of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Decisions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순차적 의사결정에 대한 보상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705774" y="4437288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Repeated Interactions with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World</a:t>
            </a:r>
          </a:p>
          <a:p>
            <a:pPr algn="ctr"/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반복적인 환경과 상호작용</a:t>
            </a:r>
            <a:endParaRPr lang="en-US" altLang="ko-KR" sz="20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4399" y="4460662"/>
            <a:ext cx="5022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HDharmony" charset="-127"/>
                <a:ea typeface="HDharmony" charset="-127"/>
                <a:cs typeface="HDharmony" charset="-127"/>
              </a:rPr>
              <a:t>Don”t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Know in Advance How World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Works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사전에 환경에 대한 모든 정보를 모른다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2137893" y="3613536"/>
            <a:ext cx="357617" cy="823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8764376" y="3529419"/>
            <a:ext cx="0" cy="90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379780" y="6445018"/>
            <a:ext cx="5707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u="sng" dirty="0">
                <a:solidFill>
                  <a:srgbClr val="0097CC"/>
                </a:solidFill>
              </a:rPr>
              <a:t>http://web.stanford.edu/class/cs234/slides/lecture1_introduction.pdf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7563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기왕 기억을 활용하는 김에 좋은 기억을 활용해보자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600" dirty="0">
                <a:sym typeface="Wingdings" panose="05000000000000000000" pitchFamily="2" charset="2"/>
              </a:rPr>
              <a:t> </a:t>
            </a:r>
            <a:r>
              <a:rPr lang="ko-KR" altLang="en-US" sz="2600" dirty="0">
                <a:sym typeface="Wingdings" panose="05000000000000000000" pitchFamily="2" charset="2"/>
              </a:rPr>
              <a:t>다음 </a:t>
            </a:r>
            <a:r>
              <a:rPr lang="ko-KR" altLang="en-US" sz="2600" dirty="0" err="1">
                <a:sym typeface="Wingdings" panose="05000000000000000000" pitchFamily="2" charset="2"/>
              </a:rPr>
              <a:t>큐함수</a:t>
            </a:r>
            <a:r>
              <a:rPr lang="ko-KR" altLang="en-US" sz="2600" dirty="0">
                <a:sym typeface="Wingdings" panose="05000000000000000000" pitchFamily="2" charset="2"/>
              </a:rPr>
              <a:t> 중에서 가장 값이 큰 큐함수를 이용해서 현재 큐함수를 업데이트</a:t>
            </a:r>
            <a:r>
              <a:rPr lang="en-US" altLang="ko-KR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(</a:t>
            </a:r>
            <a:r>
              <a:rPr lang="en-US" altLang="ko-KR" sz="2800" dirty="0">
                <a:solidFill>
                  <a:srgbClr val="FF0000"/>
                </a:solidFill>
                <a:sym typeface="Wingdings" panose="05000000000000000000" pitchFamily="2" charset="2"/>
              </a:rPr>
              <a:t>Q-Learning)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18F2AB-5510-4555-B718-4E1272CF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06" y="3849719"/>
            <a:ext cx="7067514" cy="2711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Exploration vs Exploitation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행동 선택의 기준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US" altLang="ko-KR" sz="2600" dirty="0" smtClean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Exploration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과</a:t>
            </a:r>
            <a:r>
              <a:rPr lang="en-US" altLang="ko-KR" sz="2600" dirty="0" smtClean="0">
                <a:sym typeface="Wingdings" panose="05000000000000000000" pitchFamily="2" charset="2"/>
              </a:rPr>
              <a:t> </a:t>
            </a:r>
            <a:r>
              <a:rPr lang="ko-KR" altLang="en-US" sz="2600" dirty="0" smtClean="0">
                <a:sym typeface="Wingdings" panose="05000000000000000000" pitchFamily="2" charset="2"/>
              </a:rPr>
              <a:t>상관 없이 </a:t>
            </a:r>
            <a:r>
              <a:rPr lang="ko-KR" altLang="en-US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랜덤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</a:t>
            </a:r>
            <a:endParaRPr lang="en-US" altLang="ko-KR" sz="2600" dirty="0" smtClean="0">
              <a:sym typeface="Wingdings" panose="05000000000000000000" pitchFamily="2" charset="2"/>
            </a:endParaRPr>
          </a:p>
          <a:p>
            <a:endParaRPr lang="en-US" altLang="ko-KR" sz="2600" dirty="0"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</a:t>
            </a:r>
            <a:r>
              <a:rPr lang="en-US" altLang="ko-KR" sz="2600" dirty="0">
                <a:sym typeface="Wingdings" panose="05000000000000000000" pitchFamily="2" charset="2"/>
              </a:rPr>
              <a:t>x</a:t>
            </a:r>
            <a:r>
              <a:rPr lang="en-US" altLang="ko-KR" sz="2600" dirty="0" smtClean="0">
                <a:sym typeface="Wingdings" panose="05000000000000000000" pitchFamily="2" charset="2"/>
              </a:rPr>
              <a:t>ploitation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 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</a:t>
            </a:r>
            <a:r>
              <a:rPr lang="en-US" altLang="ko-KR" sz="2600" dirty="0" smtClean="0">
                <a:sym typeface="Wingdings" panose="05000000000000000000" pitchFamily="2" charset="2"/>
              </a:rPr>
              <a:t>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에서 </a:t>
            </a:r>
            <a:r>
              <a:rPr lang="en-US" altLang="ko-KR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Greedy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 </a:t>
            </a:r>
            <a:r>
              <a:rPr lang="en-US" altLang="ko-KR" sz="2600" dirty="0" smtClean="0">
                <a:sym typeface="Wingdings" panose="05000000000000000000" pitchFamily="2" charset="2"/>
              </a:rPr>
              <a:t>(</a:t>
            </a:r>
            <a:r>
              <a:rPr lang="ko-KR" altLang="en-US" sz="2600" dirty="0" smtClean="0">
                <a:sym typeface="Wingdings" panose="05000000000000000000" pitchFamily="2" charset="2"/>
              </a:rPr>
              <a:t>가장 큰 큐함수</a:t>
            </a:r>
            <a:r>
              <a:rPr lang="en-US" altLang="ko-KR" sz="2600" dirty="0" smtClean="0">
                <a:sym typeface="Wingdings" panose="05000000000000000000" pitchFamily="2" charset="2"/>
              </a:rPr>
              <a:t>)</a:t>
            </a:r>
            <a:endParaRPr lang="en-US" altLang="ko-KR" sz="28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66528" y="5445224"/>
            <a:ext cx="10297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Optimal</a:t>
            </a:r>
            <a:r>
              <a:rPr lang="ko-KR" altLang="en-US" sz="2400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정책</a:t>
            </a:r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(Policy)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찾기 위해 에이전트에게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지속적으로 탐험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시켜야 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5520" y="3933056"/>
            <a:ext cx="9074224" cy="94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현재 에이전트가 가진 정책이  좋은 정책이 아닐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나쁜 정책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으로 계속 행동을 하면 </a:t>
            </a:r>
            <a:r>
              <a:rPr lang="en-US" altLang="ko-KR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Local Optima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에 빠질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7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="" xmlns:a16="http://schemas.microsoft.com/office/drawing/2014/main" id="{F211D875-EE7E-4128-9988-AD8BF3D4C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i="1">
                        <a:latin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 sz="3600" dirty="0"/>
                  <a:t>욕정책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211D875-EE7E-4128-9988-AD8BF3D4C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46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8A4E82-F17E-4124-83A1-2D0D4B545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탐욕 정책의 </a:t>
            </a:r>
            <a:r>
              <a:rPr lang="en-US" altLang="ko-KR" dirty="0"/>
              <a:t>Exploration problem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일정한 확률로 랜덤하게 행동 선택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B97D12B2-40F1-4A5F-A8C0-436CF66A6242}"/>
                  </a:ext>
                </a:extLst>
              </p:cNvPr>
              <p:cNvSpPr txBox="1"/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𝜀</m:t>
                    </m:r>
                    <m:r>
                      <a:rPr lang="en-US" altLang="ko-KR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−</m:t>
                    </m:r>
                  </m:oMath>
                </a14:m>
                <a:r>
                  <a:rPr lang="ko-KR" altLang="en-US" sz="2400" dirty="0">
                    <a:solidFill>
                      <a:srgbClr val="00B0F0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7D12B2-40F1-4A5F-A8C0-436CF66A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663CE7C5-A256-4A19-AB8C-EABB267F39E0}"/>
                  </a:ext>
                </a:extLst>
              </p:cNvPr>
              <p:cNvSpPr txBox="1"/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HDharmony" charset="-127"/>
                    <a:ea typeface="HDharmony" charset="-127"/>
                    <a:cs typeface="HDharmony" charset="-127"/>
                  </a:rPr>
                  <a:t>탐욕정책</a:t>
                </a:r>
                <a:r>
                  <a:rPr lang="ko-KR" altLang="en-US" sz="2400" b="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𝜋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′(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)=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𝑎𝑟𝑔𝑚𝑎</m:t>
                    </m:r>
                    <m:sSub>
                      <m:sSubPr>
                        <m:ctrlP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𝑞</m:t>
                        </m:r>
                      </m:e>
                      <m:sub>
                        <m:r>
                          <a:rPr lang="ko-KR" altLang="en-US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𝜋</m:t>
                        </m:r>
                      </m:sub>
                    </m:sSub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,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CE7C5-A256-4A19-AB8C-EABB267F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000" b="-181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B5453A-B6C9-42C2-97C2-DC2F6B7D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10" y="1936233"/>
            <a:ext cx="2393487" cy="2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상태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에서 </a:t>
                </a:r>
                <a14:m>
                  <m:oMath xmlns:m="http://schemas.openxmlformats.org/officeDocument/2006/math">
                    <m:r>
                      <a:rPr lang="ko-KR" altLang="en-US" sz="280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2800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sz="2800" dirty="0" smtClean="0"/>
                  <a:t>탐욕정책으로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행동 선택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환경으로 부터 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2800" i="1">
                        <a:latin typeface="Cambria Math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2800" dirty="0" smtClean="0">
                    <a:sym typeface="Wingdings" panose="05000000000000000000" pitchFamily="2" charset="2"/>
                  </a:rPr>
                  <a:t>와 보상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r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받음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최종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(s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 smtClean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로 큐함수를 업데이트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&lt;-&gt;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SARSA : (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s,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800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벨만 최적 방정식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이용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xmlns="" id="{69E4C7C7-98E2-4FEB-A36C-03BD720A28F8}"/>
                  </a:ext>
                </a:extLst>
              </p:cNvPr>
              <p:cNvSpPr txBox="1"/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𝜀</m:t>
                    </m:r>
                    <m:r>
                      <a:rPr lang="en-US" altLang="ko-KR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−</m:t>
                    </m:r>
                  </m:oMath>
                </a14:m>
                <a:r>
                  <a:rPr lang="ko-KR" altLang="en-US" sz="28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 i="1" dirty="0"/>
              </a:p>
            </p:txBody>
          </p:sp>
        </mc:Choice>
        <mc:Fallback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E4C7C7-98E2-4FEB-A36C-03BD720A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그리드월드와 </a:t>
            </a:r>
            <a:r>
              <a:rPr lang="ko-KR" altLang="en-US" dirty="0" err="1"/>
              <a:t>큐러닝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 smtClean="0"/>
                  <a:t>1. </a:t>
                </a:r>
                <a:r>
                  <a:rPr lang="ko-KR" altLang="en-US" sz="2000" dirty="0"/>
                  <a:t>현재 상태에서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2. </a:t>
                </a:r>
                <a:r>
                  <a:rPr lang="ko-KR" altLang="en-US" sz="2000" dirty="0"/>
                  <a:t>선택한 행동으로 환경에서 한 타임스텝을 진행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3. </a:t>
                </a:r>
                <a:r>
                  <a:rPr lang="ko-KR" altLang="en-US" sz="2000" dirty="0"/>
                  <a:t>환경으로부터 보상과 다음 상태를 받음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4. </a:t>
                </a:r>
                <a:r>
                  <a:rPr lang="ko-KR" altLang="en-US" sz="2000" dirty="0"/>
                  <a:t>다음 상태에서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다음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5. </a:t>
                </a:r>
                <a:r>
                  <a:rPr lang="en-US" altLang="ko-KR" sz="2000" dirty="0"/>
                  <a:t>(s, a, </a:t>
                </a:r>
                <a:r>
                  <a:rPr lang="en-US" altLang="ko-KR" sz="2000" dirty="0" smtClean="0"/>
                  <a:t>r, s”)</a:t>
                </a:r>
                <a:r>
                  <a:rPr lang="ko-KR" altLang="en-US" sz="2000" dirty="0"/>
                  <a:t>을 통해 큐함수를 업데이트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38" t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585BBEA-E85C-449F-AE0C-0689C57648A9}"/>
              </a:ext>
            </a:extLst>
          </p:cNvPr>
          <p:cNvSpPr/>
          <p:nvPr/>
        </p:nvSpPr>
        <p:spPr>
          <a:xfrm>
            <a:off x="4910580" y="3466486"/>
            <a:ext cx="6024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지나가는 상태마다 큐함수를 다 업데이트하다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HDharmony" charset="-127"/>
              <a:ea typeface="HDharmony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보니까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이제 어떤 행동을 해야 하는지 알겠다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!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753405A-FC46-466B-8088-4F9D83B7237B}"/>
              </a:ext>
            </a:extLst>
          </p:cNvPr>
          <p:cNvSpPr/>
          <p:nvPr/>
        </p:nvSpPr>
        <p:spPr>
          <a:xfrm>
            <a:off x="1279048" y="6427738"/>
            <a:ext cx="766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https://github.com/rlcode/reinforcement-learning-kr/tree/master/1-grid-world/5-q-learning</a:t>
            </a:r>
            <a:endParaRPr lang="en-US" altLang="ko-KR" sz="1400" dirty="0"/>
          </a:p>
        </p:txBody>
      </p:sp>
      <p:pic>
        <p:nvPicPr>
          <p:cNvPr id="9" name="Q Learning 2017-08-12 오전 1_37_35">
            <a:hlinkClick r:id="" action="ppaction://media"/>
            <a:extLst>
              <a:ext uri="{FF2B5EF4-FFF2-40B4-BE49-F238E27FC236}">
                <a16:creationId xmlns:a16="http://schemas.microsoft.com/office/drawing/2014/main" xmlns="" id="{3F4238E5-0BC7-45D8-BF4D-E15EC0E85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9047" y="3252737"/>
            <a:ext cx="3009344" cy="3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rgbClr val="0096FF"/>
                </a:solidFill>
              </a:rPr>
              <a:t>이해하기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Approximation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24744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고전 </a:t>
            </a:r>
            <a:r>
              <a:rPr lang="ko-KR" altLang="en-US" sz="2800" smtClean="0">
                <a:sym typeface="Wingdings" panose="05000000000000000000" pitchFamily="2" charset="2"/>
              </a:rPr>
              <a:t>강화학습 한계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모든 상태의 큐함수를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테이블 형태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저장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상태를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방문할 때 마다 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큐함수를 업데이트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충분히 방문해야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큐함수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에 수렴</a:t>
                </a: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가장 큰 문제점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Scalable</a:t>
                </a:r>
                <a:r>
                  <a:rPr lang="ko-KR" altLang="en-US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한 문제를 풀기 어렵다</a:t>
                </a:r>
                <a: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TD-gammon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이 학습했던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Backgammon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개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lang="en-US" altLang="ko-KR" dirty="0" err="1">
                    <a:latin typeface="HDharmony" charset="-127"/>
                    <a:ea typeface="HDharmony" charset="-127"/>
                    <a:cs typeface="HDharmony" charset="-127"/>
                  </a:rPr>
                  <a:t>AlphaGo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가 학습했던 바둑의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</m:t>
                        </m:r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70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개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endParaRPr lang="ko-KR" altLang="en-US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Continuous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한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환경은 더욱 어렵다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Robotics, Self-Driving Car</a:t>
                </a:r>
                <a:endParaRPr lang="en-US" altLang="ko-KR" sz="2400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  <a:blipFill rotWithShape="0"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해결 방안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Scalable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Space : 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많은 양의 계산량이 필요로 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테이블 형태로는 풀기 힘들다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0" lvl="7" indent="0" algn="ctr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Solution : </a:t>
            </a:r>
            <a:r>
              <a:rPr lang="en-US" altLang="ko-KR" sz="2800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 !!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비슷한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는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로 큐함수를 학습한다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200" u="sng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 Descent + Deep Learning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/>
              </a:rPr>
              <a:t> </a:t>
            </a:r>
            <a:r>
              <a:rPr lang="en-US" altLang="ko-KR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Supervised Learning</a:t>
            </a:r>
            <a:r>
              <a:rPr lang="ko-KR" altLang="en-US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 기법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/>
              </a:rPr>
              <a:t>을 적용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  <a:t>Function Approximation : </a:t>
            </a:r>
            <a:b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</a:b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Target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정의하고 그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approximate 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하는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찾기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Ex) </a:t>
            </a:r>
            <a:r>
              <a:rPr lang="en-US" altLang="ko-KR" sz="2800" dirty="0" smtClean="0">
                <a:solidFill>
                  <a:srgbClr val="FF9900"/>
                </a:solidFill>
                <a:sym typeface="Wingdings" panose="05000000000000000000" pitchFamily="2" charset="2"/>
              </a:rPr>
              <a:t>Q-Learning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Target Function : 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방문한 상태들의 큐함수를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TD-error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최소로하는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업데이트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5" y="4365104"/>
            <a:ext cx="5760640" cy="1330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1" y="2348880"/>
            <a:ext cx="3312368" cy="7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>강화학습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AlphaGo</a:t>
            </a: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6B2246C-1EF9-4B40-8917-5628638A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05" y="2774870"/>
            <a:ext cx="5651989" cy="3165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F7D94D7-9EBB-4211-A4B3-C1BF07AD8FDE}"/>
              </a:ext>
            </a:extLst>
          </p:cNvPr>
          <p:cNvSpPr/>
          <p:nvPr/>
        </p:nvSpPr>
        <p:spPr>
          <a:xfrm>
            <a:off x="2003502" y="6026898"/>
            <a:ext cx="8184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dirty="0">
                <a:cs typeface="Times New Roman" panose="02020603050405020304" pitchFamily="18" charset="0"/>
              </a:rPr>
              <a:t> </a:t>
            </a:r>
            <a:r>
              <a:rPr lang="en-US" altLang="ko-KR" u="sng" dirty="0">
                <a:solidFill>
                  <a:srgbClr val="0563C1"/>
                </a:solidFill>
                <a:cs typeface="Times New Roman" panose="02020603050405020304" pitchFamily="18" charset="0"/>
                <a:hlinkClick r:id="rId3"/>
              </a:rPr>
              <a:t>http://www.popsci.com/googles-alphago-ai-defeats-lee-se-dol-at-game-go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208238"/>
          </a:xfrm>
        </p:spPr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Function Approximation</a:t>
            </a:r>
            <a:r>
              <a:rPr lang="ko-KR" altLang="en-US" sz="2800" dirty="0">
                <a:sym typeface="Wingdings" panose="05000000000000000000" pitchFamily="2" charset="2"/>
              </a:rPr>
              <a:t>으로 큐함수 </a:t>
            </a:r>
            <a:r>
              <a:rPr lang="ko-KR" altLang="en-US" sz="2800" dirty="0" smtClean="0">
                <a:sym typeface="Wingdings" panose="05000000000000000000" pitchFamily="2" charset="2"/>
              </a:rPr>
              <a:t>근사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Input : State</a:t>
            </a: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Output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: </a:t>
            </a:r>
            <a:r>
              <a:rPr lang="ko-KR" altLang="en-US" sz="2800" dirty="0" smtClean="0"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204864"/>
            <a:ext cx="8208912" cy="38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Mean Square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584176"/>
          </a:xfrm>
        </p:spPr>
        <p:txBody>
          <a:bodyPr anchor="t">
            <a:normAutofit fontScale="92500"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큐함수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Regression(</a:t>
            </a:r>
            <a:r>
              <a:rPr lang="ko-KR" altLang="en-US" sz="2800" dirty="0" smtClean="0">
                <a:sym typeface="Wingdings" panose="05000000000000000000" pitchFamily="2" charset="2"/>
              </a:rPr>
              <a:t>연속적인 값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/>
              </a:rPr>
              <a:t> </a:t>
            </a:r>
            <a:r>
              <a:rPr lang="en-US" altLang="ko-KR" sz="2800" dirty="0" smtClean="0">
                <a:sym typeface="Wingdings"/>
              </a:rPr>
              <a:t>Mean Square Error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 panose="05000000000000000000" pitchFamily="2" charset="2"/>
              </a:rPr>
              <a:t> 정답</a:t>
            </a:r>
            <a:r>
              <a:rPr lang="en-US" altLang="ko-KR" sz="2800" dirty="0" smtClean="0">
                <a:sym typeface="Wingdings" panose="05000000000000000000" pitchFamily="2" charset="2"/>
              </a:rPr>
              <a:t>(Target)</a:t>
            </a:r>
            <a:r>
              <a:rPr lang="ko-KR" altLang="en-US" sz="2800" dirty="0" smtClean="0">
                <a:sym typeface="Wingdings" panose="05000000000000000000" pitchFamily="2" charset="2"/>
              </a:rPr>
              <a:t>과 예측</a:t>
            </a:r>
            <a:r>
              <a:rPr lang="en-US" altLang="ko-KR" sz="2800" dirty="0" smtClean="0">
                <a:sym typeface="Wingdings" panose="05000000000000000000" pitchFamily="2" charset="2"/>
              </a:rPr>
              <a:t>(Prediction)</a:t>
            </a:r>
            <a:r>
              <a:rPr lang="ko-KR" altLang="en-US" sz="2800" dirty="0" smtClean="0">
                <a:sym typeface="Wingdings" panose="05000000000000000000" pitchFamily="2" charset="2"/>
              </a:rPr>
              <a:t>의 오차를 최소화</a:t>
            </a:r>
            <a:endParaRPr lang="en-US" altLang="ko-KR" sz="2800" dirty="0" smtClean="0">
              <a:sym typeface="Wingding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63876"/>
            <a:ext cx="10058400" cy="3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 DQN</a:t>
            </a:r>
          </a:p>
          <a:p>
            <a:pPr algn="ctr"/>
            <a:endParaRPr lang="en-US" altLang="ko-KR" sz="4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75CDF62-9EF8-4024-B5F2-24CB3EA1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2882254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Breakout </a:t>
            </a:r>
            <a:r>
              <a:rPr lang="ko-KR" altLang="en-US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학습 과정</a:t>
            </a:r>
            <a:endParaRPr lang="en-US" altLang="ko-KR" sz="3200" dirty="0">
              <a:solidFill>
                <a:schemeClr val="tx1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C__Users_dnddn_PycharmProjects_reinforcement-learning-kr_3-atari_1-breakout_play_dqn_model.py 2017-08-09 오전 12_58_42">
            <a:hlinkClick r:id="" action="ppaction://media"/>
            <a:extLst>
              <a:ext uri="{FF2B5EF4-FFF2-40B4-BE49-F238E27FC236}">
                <a16:creationId xmlns:a16="http://schemas.microsoft.com/office/drawing/2014/main" xmlns="" id="{37A0BD08-5F57-40FB-882C-C8BCB763B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2240" y="2646946"/>
            <a:ext cx="2711809" cy="3135529"/>
          </a:xfrm>
          <a:prstGeom prst="rect">
            <a:avLst/>
          </a:prstGeom>
        </p:spPr>
      </p:pic>
      <p:pic>
        <p:nvPicPr>
          <p:cNvPr id="6" name="C__Users_dnddn_PycharmProjects_reinforcement-learning-kr_3-atari_1-breakout_play_dqn_model.py 2017-08-09 오전 1_04_40">
            <a:hlinkClick r:id="" action="ppaction://media"/>
            <a:extLst>
              <a:ext uri="{FF2B5EF4-FFF2-40B4-BE49-F238E27FC236}">
                <a16:creationId xmlns:a16="http://schemas.microsoft.com/office/drawing/2014/main" xmlns="" id="{BBB32306-97E7-4C12-A932-51DCC6EDC6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6585" y="2650337"/>
            <a:ext cx="2708876" cy="3132138"/>
          </a:xfrm>
          <a:prstGeom prst="rect">
            <a:avLst/>
          </a:prstGeom>
        </p:spPr>
      </p:pic>
      <p:pic>
        <p:nvPicPr>
          <p:cNvPr id="7" name="C__Users_dnddn_PycharmProjects_reinforcement-learning-kr_3-atari_1-breakout_play_dqn_model.py 2017-08-09 오전 1_11_12">
            <a:hlinkClick r:id="" action="ppaction://media"/>
            <a:extLst>
              <a:ext uri="{FF2B5EF4-FFF2-40B4-BE49-F238E27FC236}">
                <a16:creationId xmlns:a16="http://schemas.microsoft.com/office/drawing/2014/main" xmlns="" id="{7D5FBF00-53D1-4BEB-BDF5-41AE1D17C4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7997" y="2646945"/>
            <a:ext cx="2711809" cy="313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3024BBA-70BC-4FFD-889D-02C42D155961}"/>
              </a:ext>
            </a:extLst>
          </p:cNvPr>
          <p:cNvSpPr txBox="1"/>
          <p:nvPr/>
        </p:nvSpPr>
        <p:spPr>
          <a:xfrm>
            <a:off x="1232033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1000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6B780A4-D889-4FD1-B6FC-83F38D820806}"/>
              </a:ext>
            </a:extLst>
          </p:cNvPr>
          <p:cNvSpPr txBox="1"/>
          <p:nvPr/>
        </p:nvSpPr>
        <p:spPr>
          <a:xfrm>
            <a:off x="4775801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3000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891D7C8-4FB1-42B6-9E42-0D795D2E262E}"/>
              </a:ext>
            </a:extLst>
          </p:cNvPr>
          <p:cNvSpPr txBox="1"/>
          <p:nvPr/>
        </p:nvSpPr>
        <p:spPr>
          <a:xfrm>
            <a:off x="8239291" y="6058940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5000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</p:spTree>
    <p:extLst>
      <p:ext uri="{BB962C8B-B14F-4D97-AF65-F5344CB8AC3E}">
        <p14:creationId xmlns:p14="http://schemas.microsoft.com/office/powerpoint/2010/main" val="2530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14412</TotalTime>
  <Words>2326</Words>
  <Application>Microsoft Macintosh PowerPoint</Application>
  <PresentationFormat>와이드스크린</PresentationFormat>
  <Paragraphs>326</Paragraphs>
  <Slides>71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나눔명조</vt:lpstr>
      <vt:lpstr>맑은 고딕</vt:lpstr>
      <vt:lpstr>배달의민족 주아</vt:lpstr>
      <vt:lpstr>Cambria Math</vt:lpstr>
      <vt:lpstr>HDharmony</vt:lpstr>
      <vt:lpstr>HDharmony M</vt:lpstr>
      <vt:lpstr>Mangal</vt:lpstr>
      <vt:lpstr>Nanum Gothic</vt:lpstr>
      <vt:lpstr>Times New Roman</vt:lpstr>
      <vt:lpstr>Wingdings</vt:lpstr>
      <vt:lpstr>Arial</vt:lpstr>
      <vt:lpstr>Office 테마</vt:lpstr>
      <vt:lpstr>강화학습 기초부터 DQN까지</vt:lpstr>
      <vt:lpstr>강사 이의령 약력</vt:lpstr>
      <vt:lpstr>목차</vt:lpstr>
      <vt:lpstr>1. 1. 강화학습이란 무엇인가</vt:lpstr>
      <vt:lpstr>Machine Learning의 종류</vt:lpstr>
      <vt:lpstr>강화학습 정의</vt:lpstr>
      <vt:lpstr>강화학습의 예시</vt:lpstr>
      <vt:lpstr>강화학습의 예시</vt:lpstr>
      <vt:lpstr>강화학습의 예시</vt:lpstr>
      <vt:lpstr>행동심리학의 강화이론</vt:lpstr>
      <vt:lpstr>실제 사례(?)</vt:lpstr>
      <vt:lpstr>1. 2. 강화학습 기초</vt:lpstr>
      <vt:lpstr>강화학습 구성 요소</vt:lpstr>
      <vt:lpstr>에이전트  상태를 관찰, 행동을 선택 </vt:lpstr>
      <vt:lpstr>환경  에이전트를 제외한 나머지</vt:lpstr>
      <vt:lpstr>무엇을 관찰?  상태(state), 보상(reward) </vt:lpstr>
      <vt:lpstr>상태(s)  현재 상황을 나타내는 정보</vt:lpstr>
      <vt:lpstr>보상(r)  행동의 좋고 나쁨을 알려주는 정보</vt:lpstr>
      <vt:lpstr>에이전트와 환경의 상호작용 과정</vt:lpstr>
      <vt:lpstr>필요 조건 &amp; 제한점</vt:lpstr>
      <vt:lpstr>MDP  (Markov Decision Process)</vt:lpstr>
      <vt:lpstr>MDP (Markov Decision Process) 정의</vt:lpstr>
      <vt:lpstr>MDP (Markov Decision Process) 정의</vt:lpstr>
      <vt:lpstr>그리드 월드  간단한 강화학습 예제 </vt:lpstr>
      <vt:lpstr>그리드 월드의 MDP (Markov Decision Process)</vt:lpstr>
      <vt:lpstr>가치함수 (Value function)</vt:lpstr>
      <vt:lpstr>어떻게 행동을 선택?  판단 기준의 필요  가치함수(Value function)</vt:lpstr>
      <vt:lpstr>가치함수 (Value function)</vt:lpstr>
      <vt:lpstr>가치함수 (Value function)</vt:lpstr>
      <vt:lpstr>가치함수 (Value function)</vt:lpstr>
      <vt:lpstr>가치함수 (Value function)</vt:lpstr>
      <vt:lpstr>가치함수 (Value function)</vt:lpstr>
      <vt:lpstr>큐함수(Q function)</vt:lpstr>
      <vt:lpstr>정책(Policy)</vt:lpstr>
      <vt:lpstr>벨만방정식 (Bellman Equation)</vt:lpstr>
      <vt:lpstr>벨만 기대 방정식(Bellman equation)</vt:lpstr>
      <vt:lpstr>벨만 기대 방정식(Bellman equation)</vt:lpstr>
      <vt:lpstr>벨만 최적 방정식(Bellman equation)</vt:lpstr>
      <vt:lpstr>다이내믹 프로그래밍 정책 이터레이션 vs 가치 이터레이션</vt:lpstr>
      <vt:lpstr>다이내믹 프로그래밍</vt:lpstr>
      <vt:lpstr>정책 이터레이션(Policy iteration)</vt:lpstr>
      <vt:lpstr>정책 이터레이션(Policy iteration)</vt:lpstr>
      <vt:lpstr>정책 평가(Policy Evaluation)</vt:lpstr>
      <vt:lpstr>정책 평가(Policy Evaluation)</vt:lpstr>
      <vt:lpstr>     자, 평가를 했으면 어떤 기준으로 정책 발전?   탐욕 정책(Greedy Policy) = 가장 큰 큐함수</vt:lpstr>
      <vt:lpstr>정책 발전(Policy Improvement)</vt:lpstr>
      <vt:lpstr>정책 발전(Policy Improvement)</vt:lpstr>
      <vt:lpstr>다이내믹 프로그래밍의 한계점</vt:lpstr>
      <vt:lpstr>강화학습 알고리즘 순서도</vt:lpstr>
      <vt:lpstr>Model - Free  Reinforcement Learninig</vt:lpstr>
      <vt:lpstr>Model-Free Reinforcement Learning</vt:lpstr>
      <vt:lpstr>Model-Free Reinforcement Learning</vt:lpstr>
      <vt:lpstr>샘플링과 가치함수 업데이트</vt:lpstr>
      <vt:lpstr>Monte Carlo Prediction</vt:lpstr>
      <vt:lpstr>Temporal Difference Learning(시간차 학습)</vt:lpstr>
      <vt:lpstr>Temporal Difference Learning</vt:lpstr>
      <vt:lpstr>Temporal Difference Learning</vt:lpstr>
      <vt:lpstr>Q – Learning 큐러닝</vt:lpstr>
      <vt:lpstr>어떻게 학습?  큐함수의 업데이트 + Exploration(탐험) </vt:lpstr>
      <vt:lpstr>큐러닝(Q-Learning)</vt:lpstr>
      <vt:lpstr>Exploration vs Exploitation</vt:lpstr>
      <vt:lpstr>ε-탐욕정책</vt:lpstr>
      <vt:lpstr>큐러닝(Q-Learning)</vt:lpstr>
      <vt:lpstr>그리드월드와 큐러닝</vt:lpstr>
      <vt:lpstr>DQN  이해하기</vt:lpstr>
      <vt:lpstr>Function Approximation</vt:lpstr>
      <vt:lpstr>Function Approximation </vt:lpstr>
      <vt:lpstr>Function Approximation </vt:lpstr>
      <vt:lpstr>Function Approximation </vt:lpstr>
      <vt:lpstr>Function Approximation </vt:lpstr>
      <vt:lpstr>Mean Square error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Woongwon Lee</dc:creator>
  <cp:lastModifiedBy>이의령</cp:lastModifiedBy>
  <cp:revision>348</cp:revision>
  <cp:lastPrinted>2017-08-16T03:08:34Z</cp:lastPrinted>
  <dcterms:created xsi:type="dcterms:W3CDTF">2017-04-05T12:04:05Z</dcterms:created>
  <dcterms:modified xsi:type="dcterms:W3CDTF">2018-07-15T15:39:57Z</dcterms:modified>
</cp:coreProperties>
</file>